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7" r:id="rId2"/>
    <p:sldId id="256" r:id="rId3"/>
    <p:sldId id="260" r:id="rId4"/>
    <p:sldId id="261" r:id="rId5"/>
    <p:sldId id="262" r:id="rId6"/>
    <p:sldId id="263" r:id="rId7"/>
    <p:sldId id="271" r:id="rId8"/>
    <p:sldId id="264" r:id="rId9"/>
    <p:sldId id="265" r:id="rId10"/>
    <p:sldId id="267" r:id="rId11"/>
    <p:sldId id="266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3/20/2018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3/20/2018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jamesblog5.blogspot.com/2010/10/positives-and-negatives-of-interest.html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southardsapgovandpolitics2014.weebly.com/chapter-11-interest-groups---exam-review.html" TargetMode="External"/><Relationship Id="rId3" Type="http://schemas.openxmlformats.org/officeDocument/2006/relationships/image" Target="../media/image9.jpeg"/><Relationship Id="rId7" Type="http://schemas.openxmlformats.org/officeDocument/2006/relationships/image" Target="../media/image11.jpeg"/><Relationship Id="rId2" Type="http://schemas.openxmlformats.org/officeDocument/2006/relationships/hyperlink" Target="http://listosaur.com/politics/10-powerful-special-interest-groups-america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jamesblog5.blogspot.com/2010/10/positives-and-negatives-of-interest.html" TargetMode="External"/><Relationship Id="rId11" Type="http://schemas.openxmlformats.org/officeDocument/2006/relationships/image" Target="../media/image13.jpeg"/><Relationship Id="rId5" Type="http://schemas.openxmlformats.org/officeDocument/2006/relationships/image" Target="../media/image10.jpeg"/><Relationship Id="rId10" Type="http://schemas.openxmlformats.org/officeDocument/2006/relationships/hyperlink" Target="http://www.ushistory.org/gov/5c.asp" TargetMode="External"/><Relationship Id="rId4" Type="http://schemas.openxmlformats.org/officeDocument/2006/relationships/hyperlink" Target="http://www.businesspundit.com/10-of-the-biggest-lobbies-in-washington/" TargetMode="External"/><Relationship Id="rId9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Watch 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4005075"/>
          </a:xfrm>
        </p:spPr>
        <p:txBody>
          <a:bodyPr>
            <a:noAutofit/>
          </a:bodyPr>
          <a:lstStyle/>
          <a:p>
            <a:r>
              <a:rPr lang="en-US" sz="4400" dirty="0" smtClean="0"/>
              <a:t>Logon to google classroom</a:t>
            </a:r>
          </a:p>
          <a:p>
            <a:r>
              <a:rPr lang="en-US" sz="4400" dirty="0" smtClean="0"/>
              <a:t>Click on the assignment “Understanding Interest Groups” </a:t>
            </a:r>
          </a:p>
          <a:p>
            <a:r>
              <a:rPr lang="en-US" sz="4400" dirty="0" smtClean="0"/>
              <a:t>Using your headphones, Watch the Crash Course Videos and answer the accompanying questions</a:t>
            </a:r>
            <a:r>
              <a:rPr lang="en-US" sz="4400" dirty="0" smtClean="0"/>
              <a:t>.</a:t>
            </a:r>
            <a:endParaRPr lang="en-US" sz="4400" dirty="0" smtClean="0"/>
          </a:p>
        </p:txBody>
      </p:sp>
    </p:spTree>
    <p:extLst>
      <p:ext uri="{BB962C8B-B14F-4D97-AF65-F5344CB8AC3E}">
        <p14:creationId xmlns:p14="http://schemas.microsoft.com/office/powerpoint/2010/main" val="392137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600" dirty="0"/>
              <a:t>The National Rifle Association (NRA) – works to preserve law-abiding citizens’ right to buy, have and use firearms for legitimate purposes.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500" dirty="0"/>
              <a:t>The Brady Campaign – works to prevent gun violence. Responsible for passing the Brady Bill in 1993, which required a 5-day waiting period and background check before someone can buy a handgun </a:t>
            </a:r>
          </a:p>
          <a:p>
            <a:endParaRPr lang="en-US" dirty="0"/>
          </a:p>
        </p:txBody>
      </p:sp>
      <p:pic>
        <p:nvPicPr>
          <p:cNvPr id="6" name="Picture 2" descr="Image result for interest group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628" y="5040887"/>
            <a:ext cx="1742424" cy="172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the brady campaig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942" y="240990"/>
            <a:ext cx="3380803" cy="1774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169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To impact lawmaking…</a:t>
            </a:r>
          </a:p>
          <a:p>
            <a:r>
              <a:rPr lang="en-US" sz="2800" dirty="0" smtClean="0"/>
              <a:t> Hire </a:t>
            </a:r>
            <a:r>
              <a:rPr lang="en-US" sz="2800" b="1" u="sng" dirty="0" smtClean="0"/>
              <a:t>Lobbyists </a:t>
            </a:r>
            <a:r>
              <a:rPr lang="en-US" sz="2800" u="sng" dirty="0"/>
              <a:t>– </a:t>
            </a:r>
            <a:r>
              <a:rPr lang="en-US" sz="2800" dirty="0"/>
              <a:t>representatives of interest groups who contact lawmakers or other government officials directly</a:t>
            </a:r>
          </a:p>
          <a:p>
            <a:r>
              <a:rPr lang="en-US" sz="2800" dirty="0" smtClean="0"/>
              <a:t> Their </a:t>
            </a:r>
            <a:r>
              <a:rPr lang="en-US" sz="2800" dirty="0"/>
              <a:t>job is to provide information to lawmakers </a:t>
            </a:r>
          </a:p>
          <a:p>
            <a:r>
              <a:rPr lang="en-US" sz="2800" dirty="0"/>
              <a:t>T</a:t>
            </a:r>
            <a:r>
              <a:rPr lang="en-US" sz="2800" dirty="0" smtClean="0"/>
              <a:t>he </a:t>
            </a:r>
            <a:r>
              <a:rPr lang="en-US" sz="2800" dirty="0"/>
              <a:t>goal is for the lawmaker to pass a bill that favors their cause </a:t>
            </a:r>
          </a:p>
          <a:p>
            <a:endParaRPr lang="en-US" dirty="0"/>
          </a:p>
        </p:txBody>
      </p:sp>
      <p:pic>
        <p:nvPicPr>
          <p:cNvPr id="3074" name="Picture 2" descr="Image result for lobby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763" y="5041703"/>
            <a:ext cx="2494180" cy="167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mage result for inside the us capitol build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415" y="315793"/>
            <a:ext cx="3270233" cy="226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91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2286001"/>
            <a:ext cx="5959019" cy="3593591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To impact elections..</a:t>
            </a:r>
          </a:p>
          <a:p>
            <a:r>
              <a:rPr lang="en-US" sz="2800" dirty="0" smtClean="0"/>
              <a:t>IGs </a:t>
            </a:r>
            <a:r>
              <a:rPr lang="en-US" sz="2800" dirty="0"/>
              <a:t>will endorse a candidate.</a:t>
            </a:r>
          </a:p>
          <a:p>
            <a:r>
              <a:rPr lang="en-US" sz="2800" dirty="0" smtClean="0"/>
              <a:t> </a:t>
            </a:r>
            <a:r>
              <a:rPr lang="en-US" sz="2800" dirty="0"/>
              <a:t>They choose </a:t>
            </a:r>
            <a:r>
              <a:rPr lang="en-US" sz="2800" dirty="0" smtClean="0"/>
              <a:t>candidates </a:t>
            </a:r>
            <a:r>
              <a:rPr lang="en-US" sz="2800" dirty="0"/>
              <a:t>they believe will help their cause</a:t>
            </a:r>
          </a:p>
          <a:p>
            <a:r>
              <a:rPr lang="en-US" sz="2800" dirty="0" smtClean="0"/>
              <a:t>The </a:t>
            </a:r>
            <a:r>
              <a:rPr lang="en-US" sz="2800" dirty="0"/>
              <a:t>IG encourages its members to vote for that person</a:t>
            </a:r>
            <a:r>
              <a:rPr lang="en-US" sz="2800" dirty="0" smtClean="0"/>
              <a:t>, and </a:t>
            </a:r>
            <a:r>
              <a:rPr lang="en-US" sz="2800" dirty="0"/>
              <a:t>run advertisements to persuade others to vote for them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18889" y="3758221"/>
            <a:ext cx="3828231" cy="24610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085759" y="268438"/>
            <a:ext cx="281940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937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5998" y="1874517"/>
            <a:ext cx="5932893" cy="4389123"/>
          </a:xfrm>
        </p:spPr>
        <p:txBody>
          <a:bodyPr>
            <a:normAutofit fontScale="92500" lnSpcReduction="20000"/>
          </a:bodyPr>
          <a:lstStyle/>
          <a:p>
            <a:r>
              <a:rPr lang="en-US" sz="3500" dirty="0" smtClean="0"/>
              <a:t>Donating to Candidates…</a:t>
            </a:r>
          </a:p>
          <a:p>
            <a:r>
              <a:rPr lang="en-US" sz="3500" dirty="0" smtClean="0"/>
              <a:t>IGs </a:t>
            </a:r>
            <a:r>
              <a:rPr lang="en-US" sz="3500" dirty="0"/>
              <a:t>donate money to political campaigns in exchange for support </a:t>
            </a:r>
            <a:r>
              <a:rPr lang="en-US" sz="3500" dirty="0" smtClean="0"/>
              <a:t>from </a:t>
            </a:r>
            <a:r>
              <a:rPr lang="en-US" sz="3500" dirty="0"/>
              <a:t>the candidate </a:t>
            </a:r>
          </a:p>
          <a:p>
            <a:r>
              <a:rPr lang="en-US" sz="3500" i="1" dirty="0"/>
              <a:t>Can anyone see a potential problem with this? </a:t>
            </a:r>
          </a:p>
          <a:p>
            <a:r>
              <a:rPr lang="en-US" sz="3500" dirty="0" smtClean="0"/>
              <a:t>There </a:t>
            </a:r>
            <a:r>
              <a:rPr lang="en-US" sz="3500" dirty="0"/>
              <a:t>are strict rules about how IGs may collect and donate money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664" y="3488432"/>
            <a:ext cx="3284063" cy="305936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62596" y="175328"/>
            <a:ext cx="4128081" cy="2959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91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Donating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695767"/>
            <a:ext cx="5240562" cy="478340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To donate $ an IG must form a </a:t>
            </a:r>
            <a:r>
              <a:rPr lang="en-US" sz="2400" b="1" u="sng" dirty="0" smtClean="0"/>
              <a:t>PAC </a:t>
            </a:r>
            <a:r>
              <a:rPr lang="en-US" sz="2400" b="1" u="sng" dirty="0"/>
              <a:t>(Political Action Committee) </a:t>
            </a:r>
            <a:r>
              <a:rPr lang="en-US" sz="2400" dirty="0"/>
              <a:t>– organization set up to collect money for a specific candidate (up to $</a:t>
            </a:r>
            <a:r>
              <a:rPr lang="en-US" sz="2400" dirty="0" smtClean="0"/>
              <a:t>5000)</a:t>
            </a:r>
          </a:p>
          <a:p>
            <a:r>
              <a:rPr lang="en-US" sz="2400" dirty="0" smtClean="0"/>
              <a:t>Because </a:t>
            </a:r>
            <a:r>
              <a:rPr lang="en-US" sz="2400" dirty="0"/>
              <a:t>there are so many restrictions on PACs and Private Funding, Congress allows political parties to </a:t>
            </a:r>
            <a:r>
              <a:rPr lang="en-US" sz="2400" dirty="0" smtClean="0"/>
              <a:t>raise…</a:t>
            </a:r>
          </a:p>
          <a:p>
            <a:r>
              <a:rPr lang="en-US" sz="2400" b="1" u="sng" dirty="0" smtClean="0"/>
              <a:t>soft </a:t>
            </a:r>
            <a:r>
              <a:rPr lang="en-US" sz="2400" b="1" u="sng" dirty="0"/>
              <a:t>money - </a:t>
            </a:r>
            <a:r>
              <a:rPr lang="en-US" sz="2400" dirty="0"/>
              <a:t>unlimited</a:t>
            </a:r>
            <a:r>
              <a:rPr lang="en-US" sz="2400" b="1" dirty="0"/>
              <a:t> </a:t>
            </a:r>
            <a:r>
              <a:rPr lang="en-US" sz="2400" dirty="0"/>
              <a:t>money for general party purposes, cannot go to a particular candidate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276" y="382385"/>
            <a:ext cx="4229100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276" y="3798888"/>
            <a:ext cx="4038600" cy="305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253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8800" dirty="0" smtClean="0"/>
              <a:t>Running &amp; Funding  Campaign </a:t>
            </a:r>
            <a:endParaRPr lang="en-US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3.6Identify how interest groups (lobbying) influence law making and voter bias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34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Campaign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874517"/>
            <a:ext cx="5775655" cy="4136816"/>
          </a:xfrm>
        </p:spPr>
        <p:txBody>
          <a:bodyPr>
            <a:normAutofit lnSpcReduction="10000"/>
          </a:bodyPr>
          <a:lstStyle/>
          <a:p>
            <a:pPr fontAlgn="base"/>
            <a:r>
              <a:rPr lang="en-US" sz="3600" dirty="0"/>
              <a:t>A Political Campaign in </a:t>
            </a:r>
            <a:r>
              <a:rPr lang="en-US" sz="3600" i="1" dirty="0"/>
              <a:t>Labor Intensive &amp; Media Driven</a:t>
            </a:r>
            <a:endParaRPr lang="en-US" sz="3600" dirty="0"/>
          </a:p>
          <a:p>
            <a:r>
              <a:rPr lang="en-US" sz="3600" b="1" u="sng" dirty="0"/>
              <a:t>Canvassing</a:t>
            </a:r>
            <a:r>
              <a:rPr lang="en-US" sz="3600" dirty="0"/>
              <a:t> – when candidates/volunteers travel through neighborhoods asking for votes or take opinion polls</a:t>
            </a:r>
          </a:p>
        </p:txBody>
      </p:sp>
      <p:sp>
        <p:nvSpPr>
          <p:cNvPr id="4" name="Rectangle 3"/>
          <p:cNvSpPr/>
          <p:nvPr/>
        </p:nvSpPr>
        <p:spPr>
          <a:xfrm>
            <a:off x="597160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pic>
        <p:nvPicPr>
          <p:cNvPr id="1026" name="Picture 2" descr="http://cdnassets.hw.net/d1/b5/f4450cb24da7ba46a8978a332066/canvass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783238"/>
            <a:ext cx="3318933" cy="280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cannain.com/media/tumblr_m8nedsOu0n1rndwe9o1_128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9513" y="315623"/>
            <a:ext cx="4140487" cy="3117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347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032933"/>
            <a:ext cx="6148189" cy="4846659"/>
          </a:xfrm>
        </p:spPr>
        <p:txBody>
          <a:bodyPr>
            <a:normAutofit/>
          </a:bodyPr>
          <a:lstStyle/>
          <a:p>
            <a:pPr fontAlgn="base"/>
            <a:r>
              <a:rPr lang="en-US" sz="3200" b="1" u="sng" dirty="0"/>
              <a:t>Propaganda</a:t>
            </a:r>
            <a:r>
              <a:rPr lang="en-US" sz="3200" dirty="0"/>
              <a:t> - attempt to promote a particular person or idea </a:t>
            </a:r>
          </a:p>
          <a:p>
            <a:pPr lvl="1"/>
            <a:r>
              <a:rPr lang="en-US" sz="3000" b="1" u="sng" dirty="0"/>
              <a:t>Endorsements</a:t>
            </a:r>
            <a:r>
              <a:rPr lang="en-US" sz="3000" dirty="0"/>
              <a:t> – when a famous/popular person campaigns for a candidate</a:t>
            </a:r>
          </a:p>
        </p:txBody>
      </p:sp>
      <p:pic>
        <p:nvPicPr>
          <p:cNvPr id="2050" name="Picture 2" descr="http://s.thestreet.com/files/tsc/v2008/photos/contrib/uploads/willierobertson_60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99" y="4456994"/>
            <a:ext cx="3601509" cy="2401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2.cdn.cnn.com/cnnnext/dam/assets/151012200613-lah-candidates-seek-celebrity-endorsements-super-tea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9732" y="4133344"/>
            <a:ext cx="4841875" cy="272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s-media-cache-ak0.pinimg.com/originals/01/94/38/0194382c3e6b0483d0b470c521f2578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1575" y="431811"/>
            <a:ext cx="2730111" cy="4302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678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Fundraising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676401"/>
            <a:ext cx="7824589" cy="3640666"/>
          </a:xfrm>
        </p:spPr>
        <p:txBody>
          <a:bodyPr>
            <a:normAutofit/>
          </a:bodyPr>
          <a:lstStyle/>
          <a:p>
            <a:pPr fontAlgn="base"/>
            <a:r>
              <a:rPr lang="en-US" sz="2800" b="1" u="sng" dirty="0"/>
              <a:t>Private Funds </a:t>
            </a:r>
            <a:r>
              <a:rPr lang="en-US" sz="2800" dirty="0"/>
              <a:t>– money from individual contributors, large corporations or fundraisers</a:t>
            </a:r>
          </a:p>
          <a:p>
            <a:pPr lvl="1" fontAlgn="base"/>
            <a:r>
              <a:rPr lang="en-US" sz="2400" dirty="0"/>
              <a:t>Limit of $</a:t>
            </a:r>
            <a:r>
              <a:rPr lang="en-US" sz="2400" dirty="0" smtClean="0"/>
              <a:t>2700 </a:t>
            </a:r>
            <a:r>
              <a:rPr lang="en-US" sz="2400" dirty="0"/>
              <a:t>per person</a:t>
            </a:r>
          </a:p>
          <a:p>
            <a:pPr lvl="1" fontAlgn="base"/>
            <a:r>
              <a:rPr lang="en-US" sz="2400" dirty="0"/>
              <a:t>Can fund your own campaign w/o limit </a:t>
            </a:r>
          </a:p>
          <a:p>
            <a:pPr fontAlgn="base"/>
            <a:r>
              <a:rPr lang="en-US" sz="2800" b="1" u="sng" dirty="0"/>
              <a:t>Public Funds </a:t>
            </a:r>
            <a:r>
              <a:rPr lang="en-US" sz="2800" dirty="0"/>
              <a:t>– federal gov’t matches funds raised up to $10 million</a:t>
            </a:r>
          </a:p>
          <a:p>
            <a:endParaRPr lang="en-US" dirty="0"/>
          </a:p>
        </p:txBody>
      </p:sp>
      <p:pic>
        <p:nvPicPr>
          <p:cNvPr id="3074" name="Picture 2" descr="http://www.leftfootforward.org/images/2012/11/US-elections-mon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384" y="450119"/>
            <a:ext cx="28575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4195" y="4211110"/>
            <a:ext cx="7869130" cy="2646890"/>
          </a:xfrm>
          <a:prstGeom prst="rect">
            <a:avLst/>
          </a:prstGeom>
        </p:spPr>
      </p:pic>
      <p:sp>
        <p:nvSpPr>
          <p:cNvPr id="4" name="Cloud Callout 3"/>
          <p:cNvSpPr/>
          <p:nvPr/>
        </p:nvSpPr>
        <p:spPr>
          <a:xfrm>
            <a:off x="8676792" y="450119"/>
            <a:ext cx="3314911" cy="2718414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Keep in mind you can donate during Primaries and the GE so an individual can donate a max of $5400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2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Funds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 </a:t>
            </a:r>
            <a:r>
              <a:rPr lang="en-US" sz="2800" b="1" u="sng" dirty="0"/>
              <a:t>Interest Groups </a:t>
            </a:r>
            <a:r>
              <a:rPr lang="en-US" sz="2800" dirty="0"/>
              <a:t>– individuals who share a point of view about an issue unite to promote their beliefs </a:t>
            </a:r>
          </a:p>
          <a:p>
            <a:r>
              <a:rPr lang="en-US" sz="2800" dirty="0" smtClean="0"/>
              <a:t>Work </a:t>
            </a:r>
            <a:r>
              <a:rPr lang="en-US" sz="2800" dirty="0"/>
              <a:t>to persuade law makers and public officials to support actions that help their cause </a:t>
            </a:r>
          </a:p>
          <a:p>
            <a:r>
              <a:rPr lang="en-US" sz="2800" dirty="0" smtClean="0"/>
              <a:t>Also </a:t>
            </a:r>
            <a:r>
              <a:rPr lang="en-US" sz="2800" dirty="0"/>
              <a:t>try to influence </a:t>
            </a:r>
            <a:r>
              <a:rPr lang="en-US" sz="2800" dirty="0" smtClean="0"/>
              <a:t>elections by </a:t>
            </a:r>
            <a:r>
              <a:rPr lang="en-US" sz="2800" dirty="0"/>
              <a:t>educating the general public about their views.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244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 of interest?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1678" y="1476103"/>
            <a:ext cx="10178322" cy="3593591"/>
          </a:xfrm>
        </p:spPr>
        <p:txBody>
          <a:bodyPr/>
          <a:lstStyle/>
          <a:p>
            <a:r>
              <a:rPr lang="en-US" dirty="0" smtClean="0"/>
              <a:t>What is this cartoon suggesting?</a:t>
            </a:r>
            <a:endParaRPr lang="en-US" dirty="0"/>
          </a:p>
        </p:txBody>
      </p:sp>
      <p:pic>
        <p:nvPicPr>
          <p:cNvPr id="1026" name="Picture 2" descr="Image result for interest group political 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952" y="2043355"/>
            <a:ext cx="6728551" cy="477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86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Interest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b="1" i="1" dirty="0"/>
              <a:t>Economic</a:t>
            </a:r>
            <a:r>
              <a:rPr lang="en-US" sz="3600" i="1" dirty="0"/>
              <a:t>: represent economic issues such as big business, oil industry, auto industry, </a:t>
            </a:r>
            <a:endParaRPr lang="en-US" sz="3600" dirty="0"/>
          </a:p>
          <a:p>
            <a:r>
              <a:rPr lang="en-US" sz="3600" b="1" i="1" dirty="0"/>
              <a:t>Non-Economic</a:t>
            </a:r>
            <a:r>
              <a:rPr lang="en-US" sz="3600" i="1" dirty="0"/>
              <a:t>: social issues such as education, race or ethnicity issues, gender equality, environment, etc. </a:t>
            </a:r>
            <a:endParaRPr lang="en-US" sz="3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16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Interest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/>
              <a:t>NRA– National Rifle Association</a:t>
            </a:r>
            <a:endParaRPr lang="en-US" sz="2800" dirty="0"/>
          </a:p>
          <a:p>
            <a:r>
              <a:rPr lang="en-US" sz="2800" b="1" dirty="0"/>
              <a:t>NAACP– National Association for the Advancement of Colored People</a:t>
            </a:r>
            <a:endParaRPr lang="en-US" sz="2800" dirty="0"/>
          </a:p>
          <a:p>
            <a:r>
              <a:rPr lang="en-US" sz="2800" b="1" dirty="0"/>
              <a:t>NOW– National Organization of Women</a:t>
            </a:r>
            <a:endParaRPr lang="en-US" sz="2800" dirty="0"/>
          </a:p>
          <a:p>
            <a:r>
              <a:rPr lang="en-US" sz="2800" b="1" dirty="0"/>
              <a:t>Sierra Club– environmental issues</a:t>
            </a:r>
            <a:endParaRPr lang="en-US" sz="2800" dirty="0"/>
          </a:p>
          <a:p>
            <a:r>
              <a:rPr lang="en-US" sz="2800" b="1" dirty="0"/>
              <a:t>AARP– retired people</a:t>
            </a:r>
            <a:endParaRPr lang="en-US" sz="2800" dirty="0"/>
          </a:p>
          <a:p>
            <a:r>
              <a:rPr lang="en-US" sz="2800" b="1" dirty="0"/>
              <a:t>AMA– American Medical Association </a:t>
            </a:r>
            <a:endParaRPr lang="en-US" sz="2800" dirty="0"/>
          </a:p>
          <a:p>
            <a:endParaRPr lang="en-US" dirty="0"/>
          </a:p>
        </p:txBody>
      </p:sp>
      <p:pic>
        <p:nvPicPr>
          <p:cNvPr id="4" name="Picture 4" descr="Image result for interest group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026" y="202470"/>
            <a:ext cx="1677640" cy="1672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Image result for interest groups aarp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369" y="5051124"/>
            <a:ext cx="1585647" cy="118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interest groups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0445" y="3390669"/>
            <a:ext cx="1742424" cy="172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interest groups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164" y="1060240"/>
            <a:ext cx="1652574" cy="165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Image result for interest groups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9990" y="5291616"/>
            <a:ext cx="1425748" cy="1434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447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171312"/>
      </a:dk2>
      <a:lt2>
        <a:srgbClr val="F7F0DF"/>
      </a:lt2>
      <a:accent1>
        <a:srgbClr val="53AE6E"/>
      </a:accent1>
      <a:accent2>
        <a:srgbClr val="326267"/>
      </a:accent2>
      <a:accent3>
        <a:srgbClr val="C5C34A"/>
      </a:accent3>
      <a:accent4>
        <a:srgbClr val="BF6546"/>
      </a:accent4>
      <a:accent5>
        <a:srgbClr val="81B5A8"/>
      </a:accent5>
      <a:accent6>
        <a:srgbClr val="636455"/>
      </a:accent6>
      <a:hlink>
        <a:srgbClr val="81B5A8"/>
      </a:hlink>
      <a:folHlink>
        <a:srgbClr val="936888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A1A3E1F0-B5EF-49C5-810A-B1B32AEDDC8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367</TotalTime>
  <Words>544</Words>
  <Application>Microsoft Office PowerPoint</Application>
  <PresentationFormat>Widescreen</PresentationFormat>
  <Paragraphs>56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Gill Sans MT</vt:lpstr>
      <vt:lpstr>Impact</vt:lpstr>
      <vt:lpstr>Badge</vt:lpstr>
      <vt:lpstr>Watch It</vt:lpstr>
      <vt:lpstr>Running &amp; Funding  Campaign </vt:lpstr>
      <vt:lpstr>The Campaign </vt:lpstr>
      <vt:lpstr>PowerPoint Presentation</vt:lpstr>
      <vt:lpstr>Fundraising </vt:lpstr>
      <vt:lpstr>Other Funds</vt:lpstr>
      <vt:lpstr>Conflict of interest?</vt:lpstr>
      <vt:lpstr>Types of Interest Groups</vt:lpstr>
      <vt:lpstr>Major Interest Groups</vt:lpstr>
      <vt:lpstr>Examples</vt:lpstr>
      <vt:lpstr>Strategies </vt:lpstr>
      <vt:lpstr>Strategies</vt:lpstr>
      <vt:lpstr>Strategies</vt:lpstr>
      <vt:lpstr>Donating Money</vt:lpstr>
    </vt:vector>
  </TitlesOfParts>
  <Company>Charlotte Mecklenburg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C&amp;E Students!</dc:title>
  <dc:creator>Dipietro, Margaret S.</dc:creator>
  <cp:lastModifiedBy>Dipietro, Margaret S.</cp:lastModifiedBy>
  <cp:revision>15</cp:revision>
  <dcterms:created xsi:type="dcterms:W3CDTF">2017-10-20T19:12:02Z</dcterms:created>
  <dcterms:modified xsi:type="dcterms:W3CDTF">2018-03-20T15:59:05Z</dcterms:modified>
</cp:coreProperties>
</file>