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sldIdLst>
    <p:sldId id="272" r:id="rId2"/>
    <p:sldId id="257" r:id="rId3"/>
    <p:sldId id="258" r:id="rId4"/>
    <p:sldId id="256" r:id="rId5"/>
    <p:sldId id="260" r:id="rId6"/>
    <p:sldId id="261" r:id="rId7"/>
    <p:sldId id="262" r:id="rId8"/>
    <p:sldId id="264" r:id="rId9"/>
    <p:sldId id="276" r:id="rId10"/>
    <p:sldId id="277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198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51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0254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259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0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4925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7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11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Knight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a seat and settle in </a:t>
            </a:r>
          </a:p>
          <a:p>
            <a:r>
              <a:rPr lang="en-US" sz="4400" dirty="0" smtClean="0"/>
              <a:t>18 school days left…are you ready for our final???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86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Adam </a:t>
            </a:r>
            <a:r>
              <a:rPr lang="en-US" b="1" dirty="0" smtClean="0"/>
              <a:t>Smith’s </a:t>
            </a:r>
            <a:r>
              <a:rPr lang="en-US" dirty="0" smtClean="0"/>
              <a:t>“</a:t>
            </a:r>
            <a:r>
              <a:rPr lang="en-US" b="1" dirty="0"/>
              <a:t>Wealth of Nations</a:t>
            </a:r>
            <a:r>
              <a:rPr lang="en-US" dirty="0"/>
              <a:t>” (1776)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35277"/>
            <a:ext cx="6037396" cy="4404712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Father </a:t>
            </a:r>
            <a:r>
              <a:rPr lang="en-US" sz="2400" b="1" u="sng" dirty="0"/>
              <a:t>of </a:t>
            </a:r>
            <a:r>
              <a:rPr lang="en-US" sz="2400" b="1" u="sng" dirty="0" smtClean="0"/>
              <a:t>Capitalism</a:t>
            </a:r>
          </a:p>
          <a:p>
            <a:r>
              <a:rPr lang="en-US" sz="2400" b="1" u="sng" dirty="0" smtClean="0"/>
              <a:t>laissez-faire </a:t>
            </a:r>
            <a:r>
              <a:rPr lang="en-US" sz="2400" b="1" u="sng" dirty="0"/>
              <a:t>– </a:t>
            </a:r>
            <a:r>
              <a:rPr lang="en-US" sz="2400" dirty="0"/>
              <a:t>gov’t leaves businesses alone; hands </a:t>
            </a:r>
            <a:r>
              <a:rPr lang="en-US" sz="2400" dirty="0" smtClean="0"/>
              <a:t>off</a:t>
            </a:r>
          </a:p>
          <a:p>
            <a:r>
              <a:rPr lang="en-US" sz="2400" b="1" u="sng" dirty="0" smtClean="0"/>
              <a:t>free </a:t>
            </a:r>
            <a:r>
              <a:rPr lang="en-US" sz="2400" b="1" u="sng" dirty="0"/>
              <a:t>enterprise </a:t>
            </a:r>
            <a:r>
              <a:rPr lang="en-US" sz="2400" dirty="0"/>
              <a:t>- few </a:t>
            </a:r>
            <a:r>
              <a:rPr lang="en-US" sz="2400" dirty="0" smtClean="0"/>
              <a:t>government restrictions </a:t>
            </a:r>
          </a:p>
          <a:p>
            <a:r>
              <a:rPr lang="en-US" sz="2400" b="1" u="sng" dirty="0" smtClean="0"/>
              <a:t>Competition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u="sng" dirty="0"/>
              <a:t>Self-Interest</a:t>
            </a:r>
            <a:r>
              <a:rPr lang="en-US" sz="2400" dirty="0"/>
              <a:t> regulate the economy; prices lower and quality </a:t>
            </a:r>
            <a:r>
              <a:rPr lang="en-US" sz="2400" dirty="0" smtClean="0"/>
              <a:t>increases</a:t>
            </a:r>
          </a:p>
          <a:p>
            <a:r>
              <a:rPr lang="en-US" sz="2400" b="1" u="sng" dirty="0"/>
              <a:t>“The Invisible Hand” – </a:t>
            </a:r>
            <a:r>
              <a:rPr lang="en-US" sz="2400" dirty="0"/>
              <a:t>supply and demand will take care of the economy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thefamouspeople.com/profiles/images/adam-smith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4" y="1128451"/>
            <a:ext cx="3434708" cy="28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ntrepoints.org/wp-content/uploads/2012/10/laissez-fair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1" y="4145367"/>
            <a:ext cx="3634615" cy="25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Mixed Economy </a:t>
            </a:r>
            <a:br>
              <a:rPr lang="en-US" b="1" dirty="0"/>
            </a:br>
            <a:r>
              <a:rPr lang="en-US" b="1" dirty="0"/>
              <a:t>(Communism + Capitalism)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220276" cy="424542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200" dirty="0"/>
              <a:t>Definition</a:t>
            </a:r>
          </a:p>
          <a:p>
            <a:pPr lvl="1" fontAlgn="base"/>
            <a:r>
              <a:rPr lang="en-US" sz="2800" dirty="0" smtClean="0"/>
              <a:t>Mixture of private and public ownership</a:t>
            </a:r>
            <a:endParaRPr lang="en-US" sz="2800" dirty="0"/>
          </a:p>
          <a:p>
            <a:pPr lvl="1" fontAlgn="base"/>
            <a:r>
              <a:rPr lang="en-US" sz="2800" dirty="0"/>
              <a:t>Regulations (FCC, FDA)</a:t>
            </a:r>
          </a:p>
          <a:p>
            <a:pPr lvl="1" fontAlgn="base"/>
            <a:r>
              <a:rPr lang="en-US" sz="2800" dirty="0"/>
              <a:t>Subsidies</a:t>
            </a:r>
          </a:p>
          <a:p>
            <a:pPr fontAlgn="base"/>
            <a:r>
              <a:rPr lang="en-US" sz="3200" dirty="0"/>
              <a:t>Example of this type of economy</a:t>
            </a:r>
          </a:p>
          <a:p>
            <a:pPr lvl="1" fontAlgn="base"/>
            <a:r>
              <a:rPr lang="en-US" sz="2800" dirty="0"/>
              <a:t>US, France, UK, Canada</a:t>
            </a:r>
          </a:p>
          <a:p>
            <a:pPr lvl="1" fontAlgn="base"/>
            <a:r>
              <a:rPr lang="en-US" sz="2800" dirty="0"/>
              <a:t>Socialism</a:t>
            </a:r>
          </a:p>
          <a:p>
            <a:endParaRPr lang="en-US" dirty="0"/>
          </a:p>
        </p:txBody>
      </p:sp>
      <p:pic>
        <p:nvPicPr>
          <p:cNvPr id="4" name="Picture 2" descr="http://4.bp.blogspot.com/-R3ie6bfp6yo/UKi4Rdc_q2I/AAAAAAAAlG4/rBum9Jtumek/s320/lobb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547" y="1874517"/>
            <a:ext cx="3761012" cy="2162582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3/37/Small_USPS_Tr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262" y="3995394"/>
            <a:ext cx="4589857" cy="2577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7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58" y="1874517"/>
            <a:ext cx="6317788" cy="4630786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ahoma" charset="0"/>
              </a:rPr>
              <a:t>philosophy that wealth should be </a:t>
            </a:r>
            <a:r>
              <a:rPr lang="en-US" sz="2800" b="1" u="sng" dirty="0">
                <a:latin typeface="Tahoma" charset="0"/>
              </a:rPr>
              <a:t>redistributed throughout society</a:t>
            </a:r>
            <a:r>
              <a:rPr lang="en-US" sz="2800" dirty="0">
                <a:latin typeface="Tahoma" charset="0"/>
              </a:rPr>
              <a:t> and everyone has a role to fulfill within the economy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ahoma" charset="0"/>
              </a:rPr>
              <a:t>can allow for a mix of </a:t>
            </a:r>
            <a:r>
              <a:rPr lang="en-US" sz="2800" b="1" dirty="0">
                <a:latin typeface="Tahoma" charset="0"/>
              </a:rPr>
              <a:t>private and public </a:t>
            </a:r>
            <a:r>
              <a:rPr lang="en-US" sz="2800" dirty="0">
                <a:latin typeface="Tahoma" charset="0"/>
              </a:rPr>
              <a:t>ownership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ahoma" charset="0"/>
              </a:rPr>
              <a:t>in socialist countries, gov’</a:t>
            </a:r>
            <a:r>
              <a:rPr lang="en-US" altLang="ja-JP" sz="2800" dirty="0">
                <a:latin typeface="Tahoma" charset="0"/>
              </a:rPr>
              <a:t>t often owns most major industries and uses wealth for social programs </a:t>
            </a:r>
            <a:endParaRPr lang="en-US" sz="2800" dirty="0">
              <a:latin typeface="Tahoma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18" y="91440"/>
            <a:ext cx="41957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0" y="3368040"/>
            <a:ext cx="4146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9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Economic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1801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Test your knowledge of the 3 economic questions and the four types of economies </a:t>
            </a:r>
          </a:p>
          <a:p>
            <a:r>
              <a:rPr lang="en-US" sz="3200" dirty="0" smtClean="0"/>
              <a:t>Read the question</a:t>
            </a:r>
          </a:p>
          <a:p>
            <a:r>
              <a:rPr lang="en-US" sz="3200" dirty="0" smtClean="0"/>
              <a:t>Determine which of the 4 options represents Traditional, Command, Free Market or Mixed</a:t>
            </a:r>
          </a:p>
          <a:p>
            <a:r>
              <a:rPr lang="en-US" sz="3200" dirty="0" smtClean="0"/>
              <a:t>Turn in your work to the class tray</a:t>
            </a:r>
          </a:p>
          <a:p>
            <a:r>
              <a:rPr lang="en-US" sz="3200" dirty="0" smtClean="0"/>
              <a:t>Continue working on Budget Project, your warmup video or Final Blueprint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85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C&amp;E Students!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9178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Find your seat and settle in </a:t>
            </a:r>
          </a:p>
          <a:p>
            <a:r>
              <a:rPr lang="en-US" sz="4000" b="1" dirty="0" smtClean="0"/>
              <a:t>Roll Call: Spaghetti, Ravioli or </a:t>
            </a:r>
            <a:r>
              <a:rPr lang="en-US" sz="4000" b="1" dirty="0"/>
              <a:t>Lasagna?</a:t>
            </a:r>
            <a:endParaRPr lang="en-US" sz="4000" b="1" dirty="0" smtClean="0"/>
          </a:p>
          <a:p>
            <a:r>
              <a:rPr lang="en-US" sz="4000" dirty="0" smtClean="0"/>
              <a:t>Bell Work </a:t>
            </a:r>
          </a:p>
          <a:p>
            <a:pPr lvl="1"/>
            <a:r>
              <a:rPr lang="en-US" sz="3400" dirty="0" smtClean="0"/>
              <a:t>Take out a </a:t>
            </a:r>
            <a:r>
              <a:rPr lang="en-US" sz="3400" dirty="0" err="1" smtClean="0"/>
              <a:t>chromebook</a:t>
            </a:r>
            <a:endParaRPr lang="en-US" sz="3400" dirty="0" smtClean="0"/>
          </a:p>
          <a:p>
            <a:pPr lvl="1"/>
            <a:r>
              <a:rPr lang="en-US" sz="3400" dirty="0" smtClean="0"/>
              <a:t>Got to google classroom</a:t>
            </a:r>
          </a:p>
          <a:p>
            <a:pPr lvl="1"/>
            <a:r>
              <a:rPr lang="en-US" sz="3400" dirty="0" smtClean="0"/>
              <a:t>Click on the “Crash Course” assignment </a:t>
            </a:r>
          </a:p>
          <a:p>
            <a:pPr lvl="1"/>
            <a:r>
              <a:rPr lang="en-US" sz="3400" dirty="0" smtClean="0"/>
              <a:t>Watch the video and answer the accompanying questions regarding economies</a:t>
            </a:r>
          </a:p>
          <a:p>
            <a:pPr lvl="1"/>
            <a:r>
              <a:rPr lang="en-US" sz="3400" dirty="0" smtClean="0"/>
              <a:t>Turn it in when finished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Parts 11-13 of Budget Project past due</a:t>
            </a:r>
          </a:p>
          <a:p>
            <a:r>
              <a:rPr lang="en-US" sz="4000" dirty="0" smtClean="0"/>
              <a:t>Part 14 due tomorrow night</a:t>
            </a:r>
          </a:p>
          <a:p>
            <a:pPr lvl="1"/>
            <a:r>
              <a:rPr lang="en-US" sz="3800" dirty="0" smtClean="0"/>
              <a:t>If there are any outstanding BP assignments you will work on them in the MC in instead of Monopoly </a:t>
            </a:r>
          </a:p>
          <a:p>
            <a:r>
              <a:rPr lang="en-US" sz="4000" dirty="0" smtClean="0"/>
              <a:t>Monopoly tomorrow and Wednesday </a:t>
            </a:r>
          </a:p>
          <a:p>
            <a:r>
              <a:rPr lang="en-US" sz="4000" dirty="0" smtClean="0"/>
              <a:t>Recovery</a:t>
            </a:r>
          </a:p>
          <a:p>
            <a:r>
              <a:rPr lang="en-US" sz="4000" dirty="0"/>
              <a:t>Unit 5 – Participation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61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7.1</a:t>
            </a:r>
            <a:br>
              <a:rPr lang="en-US" dirty="0" smtClean="0"/>
            </a:br>
            <a:r>
              <a:rPr lang="en-US" dirty="0" smtClean="0"/>
              <a:t>Types of Economies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684228"/>
            <a:ext cx="8045373" cy="742279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the 4 types of economies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80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economic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4400" dirty="0"/>
              <a:t>What to produce?</a:t>
            </a:r>
          </a:p>
          <a:p>
            <a:pPr fontAlgn="base"/>
            <a:r>
              <a:rPr lang="en-US" sz="4400" dirty="0"/>
              <a:t>How to produce it?</a:t>
            </a:r>
          </a:p>
          <a:p>
            <a:pPr fontAlgn="base"/>
            <a:r>
              <a:rPr lang="en-US" sz="4400" dirty="0"/>
              <a:t>For whom to produce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aasai c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45" y="4342279"/>
            <a:ext cx="3359866" cy="2239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051" y="2286001"/>
            <a:ext cx="3252619" cy="216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880642" cy="3593591"/>
          </a:xfrm>
        </p:spPr>
        <p:txBody>
          <a:bodyPr>
            <a:noAutofit/>
          </a:bodyPr>
          <a:lstStyle/>
          <a:p>
            <a:pPr fontAlgn="base"/>
            <a:r>
              <a:rPr lang="en-US" sz="3600" dirty="0"/>
              <a:t>Definition</a:t>
            </a:r>
          </a:p>
          <a:p>
            <a:pPr lvl="1" fontAlgn="base"/>
            <a:r>
              <a:rPr lang="en-US" sz="3200" dirty="0"/>
              <a:t>Relies on habit and custom</a:t>
            </a:r>
          </a:p>
          <a:p>
            <a:pPr lvl="1" fontAlgn="base"/>
            <a:r>
              <a:rPr lang="en-US" sz="3200" dirty="0"/>
              <a:t>Barter and Trade</a:t>
            </a:r>
          </a:p>
          <a:p>
            <a:r>
              <a:rPr lang="en-US" sz="3600" dirty="0" smtClean="0"/>
              <a:t>Examples:</a:t>
            </a:r>
          </a:p>
          <a:p>
            <a:pPr lvl="1"/>
            <a:r>
              <a:rPr lang="en-US" sz="3200" dirty="0" smtClean="0"/>
              <a:t>Amish</a:t>
            </a:r>
          </a:p>
          <a:p>
            <a:pPr lvl="1"/>
            <a:r>
              <a:rPr lang="en-US" sz="3200" dirty="0" err="1" smtClean="0"/>
              <a:t>Massai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 descr="Image result for am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7" y="1146225"/>
            <a:ext cx="2321153" cy="2321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ss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6" y="3369623"/>
            <a:ext cx="2003395" cy="3005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Command/ Centrally Planned Economy (Communism)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2005782"/>
            <a:ext cx="5119625" cy="3593591"/>
          </a:xfrm>
        </p:spPr>
        <p:txBody>
          <a:bodyPr>
            <a:noAutofit/>
          </a:bodyPr>
          <a:lstStyle/>
          <a:p>
            <a:pPr fontAlgn="base"/>
            <a:r>
              <a:rPr lang="en-US" sz="3200" dirty="0"/>
              <a:t>Definition</a:t>
            </a:r>
          </a:p>
          <a:p>
            <a:pPr lvl="1" fontAlgn="base"/>
            <a:r>
              <a:rPr lang="en-US" sz="2800" dirty="0"/>
              <a:t>government makes all </a:t>
            </a:r>
            <a:r>
              <a:rPr lang="en-US" sz="2800" dirty="0" smtClean="0"/>
              <a:t>economic decisions and owns all factors of production</a:t>
            </a:r>
            <a:endParaRPr lang="en-US" sz="2800" dirty="0"/>
          </a:p>
          <a:p>
            <a:pPr fontAlgn="base"/>
            <a:r>
              <a:rPr lang="en-US" sz="3200" dirty="0" smtClean="0"/>
              <a:t>Examples</a:t>
            </a:r>
            <a:endParaRPr lang="en-US" sz="3200" dirty="0"/>
          </a:p>
          <a:p>
            <a:pPr lvl="1" fontAlgn="base"/>
            <a:r>
              <a:rPr lang="en-US" sz="2800" dirty="0"/>
              <a:t>Cuba, North Korea, </a:t>
            </a:r>
            <a:r>
              <a:rPr lang="en-US" sz="2800" dirty="0" smtClean="0"/>
              <a:t>China</a:t>
            </a:r>
            <a:r>
              <a:rPr lang="en-US" sz="2800" dirty="0"/>
              <a:t>, 1920-1991 Soviet Union</a:t>
            </a:r>
          </a:p>
        </p:txBody>
      </p:sp>
      <p:pic>
        <p:nvPicPr>
          <p:cNvPr id="2052" name="Picture 4" descr="Image result for north korea text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75" y="984059"/>
            <a:ext cx="3244030" cy="3892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orth korea hairc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50" y="4876895"/>
            <a:ext cx="4415545" cy="2005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Karl Marx’s </a:t>
            </a:r>
            <a:r>
              <a:rPr lang="en-US" b="1" dirty="0"/>
              <a:t> “</a:t>
            </a:r>
            <a:r>
              <a:rPr lang="en-US" b="1" u="sng" dirty="0"/>
              <a:t>Communist Manifesto</a:t>
            </a:r>
            <a:r>
              <a:rPr lang="en-US" b="1" dirty="0"/>
              <a:t>” (1848)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137264" cy="4190207"/>
          </a:xfrm>
        </p:spPr>
        <p:txBody>
          <a:bodyPr>
            <a:normAutofit/>
          </a:bodyPr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Father </a:t>
            </a:r>
            <a:r>
              <a:rPr lang="en-US" sz="2800" b="1" u="sng" dirty="0"/>
              <a:t>of Communism</a:t>
            </a:r>
            <a:endParaRPr lang="en-US" sz="2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ahoma" charset="0"/>
              </a:rPr>
              <a:t>believed all politics and history is driven by the struggle of the </a:t>
            </a:r>
            <a:r>
              <a:rPr lang="en-US" sz="2800" b="1" u="sng" dirty="0">
                <a:latin typeface="Tahoma" charset="0"/>
              </a:rPr>
              <a:t>proletariat</a:t>
            </a:r>
            <a:r>
              <a:rPr lang="en-US" sz="2800" dirty="0">
                <a:latin typeface="Tahoma" charset="0"/>
              </a:rPr>
              <a:t> (working lower class) vs. the </a:t>
            </a:r>
            <a:r>
              <a:rPr lang="en-US" sz="2800" b="1" u="sng" dirty="0">
                <a:latin typeface="Tahoma" charset="0"/>
              </a:rPr>
              <a:t>bourgeoisie</a:t>
            </a:r>
            <a:r>
              <a:rPr lang="en-US" sz="2800" dirty="0">
                <a:latin typeface="Tahoma" charset="0"/>
              </a:rPr>
              <a:t> (rich upper </a:t>
            </a:r>
            <a:r>
              <a:rPr lang="en-US" sz="2800" dirty="0" smtClean="0">
                <a:latin typeface="Tahoma" charset="0"/>
              </a:rPr>
              <a:t>class)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charset="0"/>
              </a:rPr>
              <a:t>Advocate for the worker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ahoma" charset="0"/>
              </a:rPr>
              <a:t>believed </a:t>
            </a:r>
            <a:r>
              <a:rPr lang="en-US" sz="2800" dirty="0">
                <a:latin typeface="Tahoma" charset="0"/>
              </a:rPr>
              <a:t>a </a:t>
            </a:r>
            <a:r>
              <a:rPr lang="en-US" sz="2800" dirty="0" smtClean="0">
                <a:latin typeface="Tahoma" charset="0"/>
              </a:rPr>
              <a:t>societal change can </a:t>
            </a:r>
            <a:r>
              <a:rPr lang="en-US" sz="2800" dirty="0">
                <a:latin typeface="Tahoma" charset="0"/>
              </a:rPr>
              <a:t>only come after a violent revolution</a:t>
            </a:r>
          </a:p>
          <a:p>
            <a:endParaRPr lang="en-US" dirty="0"/>
          </a:p>
        </p:txBody>
      </p:sp>
      <p:pic>
        <p:nvPicPr>
          <p:cNvPr id="4" name="Picture 11" descr="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78" y="1414773"/>
            <a:ext cx="3458760" cy="48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Free Market Economy (Capitalism)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96065"/>
            <a:ext cx="5645511" cy="4911212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Definition</a:t>
            </a:r>
          </a:p>
          <a:p>
            <a:pPr lvl="1" fontAlgn="base"/>
            <a:r>
              <a:rPr lang="en-US" sz="2800" dirty="0"/>
              <a:t>economic decisions are </a:t>
            </a:r>
            <a:r>
              <a:rPr lang="en-US" sz="2800" dirty="0" smtClean="0"/>
              <a:t>made solely </a:t>
            </a:r>
            <a:r>
              <a:rPr lang="en-US" sz="2800" dirty="0"/>
              <a:t>by people</a:t>
            </a:r>
          </a:p>
          <a:p>
            <a:pPr fontAlgn="base"/>
            <a:r>
              <a:rPr lang="en-US" sz="3200" dirty="0"/>
              <a:t>Example of this type of economy    </a:t>
            </a:r>
          </a:p>
          <a:p>
            <a:pPr lvl="1" fontAlgn="base"/>
            <a:r>
              <a:rPr lang="en-US" sz="2800" dirty="0" smtClean="0"/>
              <a:t>No modern example </a:t>
            </a:r>
            <a:r>
              <a:rPr lang="en-US" sz="2800" dirty="0"/>
              <a:t>(US still has gov’t </a:t>
            </a:r>
            <a:r>
              <a:rPr lang="en-US" sz="2800" dirty="0" smtClean="0"/>
              <a:t>intervention)</a:t>
            </a:r>
          </a:p>
          <a:p>
            <a:pPr lvl="1" fontAlgn="base"/>
            <a:r>
              <a:rPr lang="en-US" sz="2800" dirty="0" smtClean="0"/>
              <a:t>Black Market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http://i2.cdn.turner.com/money/dam/assets/130319140943-stock-market-economy-americans-opinion-620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189" y="1423852"/>
            <a:ext cx="4664112" cy="2760778"/>
          </a:xfrm>
          <a:prstGeom prst="rect">
            <a:avLst/>
          </a:prstGeom>
          <a:noFill/>
        </p:spPr>
      </p:pic>
      <p:pic>
        <p:nvPicPr>
          <p:cNvPr id="3074" name="Picture 2" descr="Image result for black 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86" y="4184630"/>
            <a:ext cx="1680918" cy="227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1116</TotalTime>
  <Words>436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Gill Sans MT</vt:lpstr>
      <vt:lpstr>Impact</vt:lpstr>
      <vt:lpstr>メイリオ</vt:lpstr>
      <vt:lpstr>Tahoma</vt:lpstr>
      <vt:lpstr>Badge</vt:lpstr>
      <vt:lpstr>Welcome Knight Time!</vt:lpstr>
      <vt:lpstr>Welcome C&amp;E Students!</vt:lpstr>
      <vt:lpstr>Reminders </vt:lpstr>
      <vt:lpstr>7.1 Types of Economies</vt:lpstr>
      <vt:lpstr>3 economic questions</vt:lpstr>
      <vt:lpstr>Traditional economies</vt:lpstr>
      <vt:lpstr>Command/ Centrally Planned Economy (Communism) </vt:lpstr>
      <vt:lpstr>Karl Marx’s  “Communist Manifesto” (1848)</vt:lpstr>
      <vt:lpstr>Free Market Economy (Capitalism) </vt:lpstr>
      <vt:lpstr>Adam Smith’s “Wealth of Nations” (1776) </vt:lpstr>
      <vt:lpstr>Mixed Economy  (Communism + Capitalism) </vt:lpstr>
      <vt:lpstr>Socialism</vt:lpstr>
      <vt:lpstr>Three Economic Questions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C&amp;E Students!</dc:title>
  <dc:creator>Dipietro, Margaret S.</dc:creator>
  <cp:lastModifiedBy>Dipietro, Margaret S.</cp:lastModifiedBy>
  <cp:revision>25</cp:revision>
  <dcterms:created xsi:type="dcterms:W3CDTF">2017-12-03T19:31:42Z</dcterms:created>
  <dcterms:modified xsi:type="dcterms:W3CDTF">2018-05-07T16:22:52Z</dcterms:modified>
</cp:coreProperties>
</file>