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74" r:id="rId2"/>
    <p:sldId id="276" r:id="rId3"/>
    <p:sldId id="275" r:id="rId4"/>
    <p:sldId id="279" r:id="rId5"/>
    <p:sldId id="280" r:id="rId6"/>
    <p:sldId id="285" r:id="rId7"/>
    <p:sldId id="257" r:id="rId8"/>
    <p:sldId id="27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87" r:id="rId24"/>
    <p:sldId id="282" r:id="rId25"/>
    <p:sldId id="283" r:id="rId26"/>
    <p:sldId id="284" r:id="rId27"/>
    <p:sldId id="273" r:id="rId28"/>
    <p:sldId id="286" r:id="rId2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B6C95-7B3C-4D6D-B09A-2EFE2662963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DC384-051C-4093-9446-3CE8543CD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0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9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3972-FC4E-4051-A701-D96D98B56D8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9D9E-EE04-40E9-8D72-5A25037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stladies.org/curriculum/curriculum.aspx?Curriculum=174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tzr4me.com/files/resized/397797/648;452;94ab75452a9e9d4bee02f00896bc5baf945771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973262"/>
            <a:ext cx="61722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News!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153400" y="2381250"/>
            <a:ext cx="3562350" cy="31051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Meet </a:t>
            </a:r>
            <a:r>
              <a:rPr lang="en-US" sz="4000" dirty="0" err="1" smtClean="0">
                <a:solidFill>
                  <a:schemeClr val="tx1"/>
                </a:solidFill>
              </a:rPr>
              <a:t>Fizzgig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 smtClean="0">
                <a:ea typeface="ＭＳ Ｐゴシック" panose="020B0600070205080204" pitchFamily="34" charset="-128"/>
              </a:rPr>
              <a:t>What is Globalization?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6000" b="1" dirty="0">
                <a:ea typeface="ＭＳ Ｐゴシック" panose="020B0600070205080204" pitchFamily="34" charset="-128"/>
              </a:rPr>
              <a:t>People, countries and governments exchanging ideas, products and world views across barriers of distance, culture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8852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ea typeface="ＭＳ Ｐゴシック" panose="020B0600070205080204" pitchFamily="34" charset="-128"/>
              </a:rPr>
              <a:t>I. Why nations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219201"/>
            <a:ext cx="11234057" cy="4906963"/>
          </a:xfrm>
        </p:spPr>
        <p:txBody>
          <a:bodyPr/>
          <a:lstStyle/>
          <a:p>
            <a:pPr marL="1200150" lvl="1" indent="-742950">
              <a:spcBef>
                <a:spcPct val="0"/>
              </a:spcBef>
              <a:buFont typeface="Hurry Up" pitchFamily="2" charset="0"/>
              <a:buAutoNum type="alphaUcPeriod"/>
            </a:pPr>
            <a:r>
              <a:rPr lang="en-US" altLang="en-US" sz="4400" b="1" u="sng" dirty="0">
                <a:ea typeface="ＭＳ Ｐゴシック" panose="020B0600070205080204" pitchFamily="34" charset="-128"/>
              </a:rPr>
              <a:t>Comparative advantage</a:t>
            </a:r>
            <a:r>
              <a:rPr lang="en-US" altLang="en-US" sz="4400" dirty="0">
                <a:ea typeface="ＭＳ Ｐゴシック" panose="020B0600070205080204" pitchFamily="34" charset="-128"/>
              </a:rPr>
              <a:t> </a:t>
            </a:r>
          </a:p>
          <a:p>
            <a:pPr marL="1657350" lvl="2" indent="-742950">
              <a:spcBef>
                <a:spcPct val="0"/>
              </a:spcBef>
              <a:buFont typeface="Hurry Up" pitchFamily="2" charset="0"/>
              <a:buAutoNum type="arabicPeriod"/>
            </a:pPr>
            <a:r>
              <a:rPr lang="en-US" altLang="en-US" sz="3600" dirty="0">
                <a:ea typeface="ＭＳ Ｐゴシック" panose="020B0600070205080204" pitchFamily="34" charset="-128"/>
              </a:rPr>
              <a:t>Nations try to produce goods at a lower cost or more efficiently than others</a:t>
            </a:r>
          </a:p>
          <a:p>
            <a:pPr marL="1657350" lvl="2" indent="-742950">
              <a:spcBef>
                <a:spcPct val="0"/>
              </a:spcBef>
              <a:buFont typeface="Hurry Up" pitchFamily="2" charset="0"/>
              <a:buAutoNum type="arabicPeriod"/>
            </a:pPr>
            <a:r>
              <a:rPr lang="en-US" altLang="en-US" sz="3600" dirty="0">
                <a:ea typeface="ＭＳ Ｐゴシック" panose="020B0600070205080204" pitchFamily="34" charset="-128"/>
              </a:rPr>
              <a:t>Nations specialize on the goods that they produce the best, trade to get other goods</a:t>
            </a:r>
          </a:p>
          <a:p>
            <a:pPr marL="514350" indent="-514350">
              <a:buFont typeface="Hurry Up" pitchFamily="2" charset="0"/>
              <a:buAutoNum type="alphaUcPeriod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1549" r="7961" b="12944"/>
          <a:stretch>
            <a:fillRect/>
          </a:stretch>
        </p:blipFill>
        <p:spPr bwMode="auto">
          <a:xfrm>
            <a:off x="6477000" y="41910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305300"/>
            <a:ext cx="4819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9086"/>
            <a:ext cx="8752114" cy="5277078"/>
          </a:xfrm>
        </p:spPr>
        <p:txBody>
          <a:bodyPr/>
          <a:lstStyle/>
          <a:p>
            <a:pPr marL="1200150" lvl="1" indent="-742950">
              <a:spcBef>
                <a:spcPct val="0"/>
              </a:spcBef>
              <a:buFont typeface="Hurry Up" pitchFamily="2" charset="0"/>
              <a:buAutoNum type="alphaUcPeriod" startAt="2"/>
            </a:pPr>
            <a:r>
              <a:rPr lang="en-US" altLang="en-US" sz="5400" b="1" u="sng" dirty="0">
                <a:ea typeface="ＭＳ Ｐゴシック" panose="020B0600070205080204" pitchFamily="34" charset="-128"/>
              </a:rPr>
              <a:t>Global interdependence</a:t>
            </a:r>
            <a:endParaRPr lang="en-US" altLang="en-US" sz="5400" dirty="0">
              <a:ea typeface="ＭＳ Ｐゴシック" panose="020B0600070205080204" pitchFamily="34" charset="-128"/>
            </a:endParaRPr>
          </a:p>
          <a:p>
            <a:pPr marL="1657350" lvl="2" indent="-742950">
              <a:spcBef>
                <a:spcPct val="0"/>
              </a:spcBef>
              <a:buFont typeface="Hurry Up" pitchFamily="2" charset="0"/>
              <a:buAutoNum type="arabicPeriod"/>
            </a:pPr>
            <a:r>
              <a:rPr lang="en-US" altLang="en-US" sz="4400" dirty="0">
                <a:ea typeface="ＭＳ Ｐゴシック" panose="020B0600070205080204" pitchFamily="34" charset="-128"/>
              </a:rPr>
              <a:t>In our globalized economy, every nation is dependent on the rest</a:t>
            </a:r>
          </a:p>
          <a:p>
            <a:pPr marL="1657350" lvl="2" indent="-742950">
              <a:spcBef>
                <a:spcPct val="0"/>
              </a:spcBef>
              <a:buFont typeface="Hurry Up" pitchFamily="2" charset="0"/>
              <a:buAutoNum type="arabicPeriod"/>
            </a:pPr>
            <a:r>
              <a:rPr lang="en-US" altLang="en-US" sz="4400" dirty="0">
                <a:ea typeface="ＭＳ Ｐゴシック" panose="020B0600070205080204" pitchFamily="34" charset="-128"/>
              </a:rPr>
              <a:t>helps increase production among all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" name="Picture 6" descr="http://t0.gstatic.com/images?q=tbn:ANd9GcQJKpJOs1YKffZnTpwoBDhBUt2yQpsPli62RWzzPAezG6mCdQn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648200"/>
            <a:ext cx="3286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globalizationjo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700214"/>
            <a:ext cx="335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ea typeface="ＭＳ Ｐゴシック" panose="020B0600070205080204" pitchFamily="34" charset="-128"/>
              </a:rPr>
              <a:t>II. Balance of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447801"/>
            <a:ext cx="11647715" cy="4678363"/>
          </a:xfrm>
        </p:spPr>
        <p:txBody>
          <a:bodyPr/>
          <a:lstStyle/>
          <a:p>
            <a:pPr marL="1200150" lvl="1" indent="-742950">
              <a:spcBef>
                <a:spcPct val="0"/>
              </a:spcBef>
              <a:buFont typeface="Hurry Up" pitchFamily="2" charset="0"/>
              <a:buAutoNum type="alphaUcPeriod"/>
            </a:pPr>
            <a:r>
              <a:rPr lang="en-US" altLang="en-US" sz="3600" b="1" u="sng" dirty="0" smtClean="0">
                <a:ea typeface="ＭＳ Ｐゴシック" panose="020B0600070205080204" pitchFamily="34" charset="-128"/>
              </a:rPr>
              <a:t>Balance of Trade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- relationship b/w a nation</a:t>
            </a:r>
            <a:r>
              <a:rPr lang="ja-JP" altLang="en-US" sz="36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3600" dirty="0" smtClean="0">
                <a:ea typeface="ＭＳ Ｐゴシック" panose="020B0600070205080204" pitchFamily="34" charset="-128"/>
              </a:rPr>
              <a:t>s imports and exports that affects its currency</a:t>
            </a:r>
          </a:p>
          <a:p>
            <a:pPr marL="1200150" lvl="1" indent="-742950">
              <a:spcBef>
                <a:spcPct val="0"/>
              </a:spcBef>
              <a:buFont typeface="Hurry Up" pitchFamily="2" charset="0"/>
              <a:buAutoNum type="alphaUcPeriod"/>
            </a:pPr>
            <a:r>
              <a:rPr lang="en-US" altLang="en-US" sz="3600" b="1" u="sng" dirty="0" smtClean="0">
                <a:ea typeface="ＭＳ Ｐゴシック" panose="020B0600070205080204" pitchFamily="34" charset="-128"/>
              </a:rPr>
              <a:t>Trade Surplus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- more exports than imports, leads to a strong currency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86982"/>
            <a:ext cx="666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t0.gstatic.com/images?q=tbn:ANd9GcRZJBWDD1eLoLoSCNPuQTuNQqMqpj3YZDu6AHkuXv8EvRlg3Ux6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5" y="3423941"/>
            <a:ext cx="3288165" cy="304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5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28601"/>
            <a:ext cx="11843657" cy="5897563"/>
          </a:xfrm>
        </p:spPr>
        <p:txBody>
          <a:bodyPr/>
          <a:lstStyle/>
          <a:p>
            <a:pPr marL="1200150" lvl="1" indent="-742950">
              <a:spcBef>
                <a:spcPct val="0"/>
              </a:spcBef>
              <a:buFont typeface="Hurry Up" pitchFamily="2" charset="0"/>
              <a:buAutoNum type="alphaUcPeriod" startAt="3"/>
            </a:pPr>
            <a:r>
              <a:rPr lang="en-US" altLang="en-US" sz="4400" b="1" u="sng" dirty="0">
                <a:ea typeface="ＭＳ Ｐゴシック" panose="020B0600070205080204" pitchFamily="34" charset="-128"/>
              </a:rPr>
              <a:t>Trade deficit</a:t>
            </a:r>
            <a:r>
              <a:rPr lang="en-US" altLang="en-US" sz="4400" dirty="0">
                <a:ea typeface="ＭＳ Ｐゴシック" panose="020B0600070205080204" pitchFamily="34" charset="-128"/>
              </a:rPr>
              <a:t>- more imports than exports, leads to a weak currency</a:t>
            </a:r>
          </a:p>
          <a:p>
            <a:pPr marL="1200150" lvl="1" indent="-742950">
              <a:spcBef>
                <a:spcPct val="0"/>
              </a:spcBef>
              <a:buFont typeface="Hurry Up" pitchFamily="2" charset="0"/>
              <a:buAutoNum type="alphaUcPeriod" startAt="3"/>
            </a:pPr>
            <a:r>
              <a:rPr lang="en-US" altLang="en-US" sz="4400" dirty="0">
                <a:ea typeface="ＭＳ Ｐゴシック" panose="020B0600070205080204" pitchFamily="34" charset="-128"/>
              </a:rPr>
              <a:t>US can maintain a high deficit because there is a large demand for US dollars as the </a:t>
            </a:r>
            <a:r>
              <a:rPr lang="en-US" altLang="en-US" sz="4400" dirty="0" err="1">
                <a:ea typeface="ＭＳ Ｐゴシック" panose="020B0600070205080204" pitchFamily="34" charset="-128"/>
              </a:rPr>
              <a:t>int</a:t>
            </a:r>
            <a:r>
              <a:rPr lang="ja-JP" altLang="en-US" sz="4400" dirty="0">
                <a:ea typeface="ＭＳ Ｐゴシック" panose="020B0600070205080204" pitchFamily="34" charset="-128"/>
              </a:rPr>
              <a:t>’</a:t>
            </a:r>
            <a:r>
              <a:rPr lang="en-US" altLang="ja-JP" sz="4400" dirty="0">
                <a:ea typeface="ＭＳ Ｐゴシック" panose="020B0600070205080204" pitchFamily="34" charset="-128"/>
              </a:rPr>
              <a:t>l currency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36" y="3425032"/>
            <a:ext cx="4476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34582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b="1" dirty="0" smtClean="0">
                <a:ea typeface="ＭＳ Ｐゴシック" panose="020B0600070205080204" pitchFamily="34" charset="-128"/>
              </a:rPr>
              <a:t>III. Trade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3001"/>
            <a:ext cx="11996057" cy="4983163"/>
          </a:xfrm>
        </p:spPr>
        <p:txBody>
          <a:bodyPr/>
          <a:lstStyle/>
          <a:p>
            <a:pPr marL="971550" lvl="1" indent="-514350">
              <a:spcBef>
                <a:spcPct val="0"/>
              </a:spcBef>
              <a:buFont typeface="Hurry Up" pitchFamily="2" charset="0"/>
              <a:buAutoNum type="alphaUcPeriod"/>
            </a:pPr>
            <a:r>
              <a:rPr lang="en-US" altLang="en-US" sz="3600" b="1" u="sng" dirty="0">
                <a:ea typeface="ＭＳ Ｐゴシック" panose="020B0600070205080204" pitchFamily="34" charset="-128"/>
              </a:rPr>
              <a:t>quota</a:t>
            </a:r>
            <a:r>
              <a:rPr lang="en-US" altLang="en-US" sz="3600" dirty="0">
                <a:ea typeface="ＭＳ Ｐゴシック" panose="020B0600070205080204" pitchFamily="34" charset="-128"/>
              </a:rPr>
              <a:t>- strict limit on imported goods</a:t>
            </a:r>
          </a:p>
          <a:p>
            <a:pPr marL="971550" lvl="1" indent="-514350">
              <a:spcBef>
                <a:spcPct val="0"/>
              </a:spcBef>
              <a:buFont typeface="Hurry Up" pitchFamily="2" charset="0"/>
              <a:buAutoNum type="alphaUcPeriod"/>
            </a:pPr>
            <a:r>
              <a:rPr lang="en-US" altLang="en-US" sz="3600" b="1" u="sng" dirty="0">
                <a:ea typeface="ＭＳ Ｐゴシック" panose="020B0600070205080204" pitchFamily="34" charset="-128"/>
              </a:rPr>
              <a:t>tariff</a:t>
            </a:r>
            <a:r>
              <a:rPr lang="en-US" altLang="en-US" sz="3600" dirty="0">
                <a:ea typeface="ＭＳ Ｐゴシック" panose="020B0600070205080204" pitchFamily="34" charset="-128"/>
              </a:rPr>
              <a:t>- tax on imported goods</a:t>
            </a:r>
          </a:p>
          <a:p>
            <a:pPr marL="971550" lvl="1" indent="-514350">
              <a:spcBef>
                <a:spcPct val="0"/>
              </a:spcBef>
              <a:buFont typeface="Hurry Up" pitchFamily="2" charset="0"/>
              <a:buAutoNum type="alphaUcPeriod"/>
            </a:pPr>
            <a:r>
              <a:rPr lang="en-US" altLang="en-US" sz="3600" b="1" u="sng" dirty="0">
                <a:ea typeface="ＭＳ Ｐゴシック" panose="020B0600070205080204" pitchFamily="34" charset="-128"/>
              </a:rPr>
              <a:t>subsidies</a:t>
            </a:r>
            <a:r>
              <a:rPr lang="en-US" altLang="en-US" sz="3600" dirty="0">
                <a:ea typeface="ＭＳ Ｐゴシック" panose="020B0600070205080204" pitchFamily="34" charset="-128"/>
              </a:rPr>
              <a:t>- US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gov</a:t>
            </a:r>
            <a:r>
              <a:rPr lang="ja-JP" altLang="en-US" sz="3600" dirty="0">
                <a:ea typeface="ＭＳ Ｐゴシック" panose="020B0600070205080204" pitchFamily="34" charset="-128"/>
              </a:rPr>
              <a:t>’</a:t>
            </a:r>
            <a:r>
              <a:rPr lang="en-US" altLang="ja-JP" sz="3600" dirty="0">
                <a:ea typeface="ＭＳ Ｐゴシック" panose="020B0600070205080204" pitchFamily="34" charset="-128"/>
              </a:rPr>
              <a:t>t supporting a US industry </a:t>
            </a:r>
            <a:r>
              <a:rPr lang="en-US" altLang="ja-JP" sz="3600" dirty="0" smtClean="0">
                <a:ea typeface="ＭＳ Ｐゴシック" panose="020B0600070205080204" pitchFamily="34" charset="-128"/>
              </a:rPr>
              <a:t>financially</a:t>
            </a:r>
          </a:p>
          <a:p>
            <a:pPr marL="971550" lvl="1" indent="-514350">
              <a:spcBef>
                <a:spcPct val="0"/>
              </a:spcBef>
              <a:buFont typeface="Hurry Up" pitchFamily="2" charset="0"/>
              <a:buAutoNum type="alphaUcPeriod"/>
            </a:pPr>
            <a:r>
              <a:rPr lang="en-US" altLang="ja-JP" sz="3600" dirty="0" smtClean="0">
                <a:ea typeface="ＭＳ Ｐゴシック" panose="020B0600070205080204" pitchFamily="34" charset="-128"/>
              </a:rPr>
              <a:t>D. </a:t>
            </a:r>
            <a:r>
              <a:rPr lang="en-US" altLang="ja-JP" sz="3600" smtClean="0">
                <a:ea typeface="ＭＳ Ｐゴシック" panose="020B0600070205080204" pitchFamily="34" charset="-128"/>
              </a:rPr>
              <a:t>Embargo </a:t>
            </a:r>
            <a:endParaRPr lang="en-US" altLang="ja-JP" sz="3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Picture 2" descr="http://t2.gstatic.com/images?q=tbn:ANd9GcTbIC5mSraf0H6khoPTPT1qKO9z_TqJ9ZH66_NHDhW3GUHqg1T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95" y="4038600"/>
            <a:ext cx="43862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9" y="3467100"/>
            <a:ext cx="4762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11201400" cy="5897563"/>
          </a:xfrm>
        </p:spPr>
        <p:txBody>
          <a:bodyPr/>
          <a:lstStyle/>
          <a:p>
            <a:pPr marL="1200150" lvl="1" indent="-742950">
              <a:spcBef>
                <a:spcPct val="0"/>
              </a:spcBef>
              <a:buFont typeface="Hurry Up" pitchFamily="2" charset="0"/>
              <a:buAutoNum type="alphaUcPeriod" startAt="4"/>
            </a:pPr>
            <a:r>
              <a:rPr lang="en-US" altLang="en-US" sz="3600" b="1" u="sng" dirty="0">
                <a:ea typeface="ＭＳ Ｐゴシック" panose="020B0600070205080204" pitchFamily="34" charset="-128"/>
              </a:rPr>
              <a:t>Protectionism</a:t>
            </a:r>
            <a:r>
              <a:rPr lang="en-US" altLang="en-US" sz="3600" dirty="0">
                <a:ea typeface="ＭＳ Ｐゴシック" panose="020B0600070205080204" pitchFamily="34" charset="-128"/>
              </a:rPr>
              <a:t>- </a:t>
            </a:r>
          </a:p>
          <a:p>
            <a:pPr marL="1657350" lvl="2" indent="-742950">
              <a:spcBef>
                <a:spcPct val="0"/>
              </a:spcBef>
              <a:buFont typeface="Hurry Up" pitchFamily="2" charset="0"/>
              <a:buAutoNum type="arabicPeriod"/>
            </a:pPr>
            <a:r>
              <a:rPr lang="en-US" altLang="en-US" sz="3200" dirty="0">
                <a:ea typeface="ＭＳ Ｐゴシック" panose="020B0600070205080204" pitchFamily="34" charset="-128"/>
              </a:rPr>
              <a:t>creating trade barriers to foreign trade in order to make a nation</a:t>
            </a:r>
            <a:r>
              <a:rPr lang="ja-JP" altLang="en-US" sz="3200" dirty="0">
                <a:ea typeface="ＭＳ Ｐゴシック" panose="020B0600070205080204" pitchFamily="34" charset="-128"/>
              </a:rPr>
              <a:t>’</a:t>
            </a:r>
            <a:r>
              <a:rPr lang="en-US" altLang="ja-JP" sz="3200" dirty="0">
                <a:ea typeface="ＭＳ Ｐゴシック" panose="020B0600070205080204" pitchFamily="34" charset="-128"/>
              </a:rPr>
              <a:t>s goods more competitive</a:t>
            </a:r>
          </a:p>
          <a:p>
            <a:pPr marL="1657350" lvl="2" indent="-742950">
              <a:spcBef>
                <a:spcPct val="0"/>
              </a:spcBef>
              <a:buFont typeface="Hurry Up" pitchFamily="2" charset="0"/>
              <a:buAutoNum type="arabicPeriod"/>
            </a:pPr>
            <a:r>
              <a:rPr lang="en-US" altLang="en-US" sz="3200" dirty="0">
                <a:ea typeface="ＭＳ Ｐゴシック" panose="020B0600070205080204" pitchFamily="34" charset="-128"/>
              </a:rPr>
              <a:t>Protectionism may restrict competition, hurt innovation, and lead to trade wars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1"/>
            <a:ext cx="40386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48000"/>
            <a:ext cx="5851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IV. Free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90601"/>
            <a:ext cx="10610850" cy="5135563"/>
          </a:xfrm>
        </p:spPr>
        <p:txBody>
          <a:bodyPr/>
          <a:lstStyle/>
          <a:p>
            <a:pPr marL="971550" lvl="1" indent="-514350">
              <a:spcBef>
                <a:spcPct val="0"/>
              </a:spcBef>
              <a:buFont typeface="Hurry Up" pitchFamily="2" charset="0"/>
              <a:buAutoNum type="alphaUcPeriod"/>
            </a:pPr>
            <a:r>
              <a:rPr lang="en-US" altLang="en-US" sz="3600" dirty="0">
                <a:ea typeface="ＭＳ Ｐゴシック" panose="020B0600070205080204" pitchFamily="34" charset="-128"/>
              </a:rPr>
              <a:t>The goal of free trade agreements are to eliminate trade barriers</a:t>
            </a:r>
          </a:p>
          <a:p>
            <a:pPr marL="971550" lvl="1" indent="-514350">
              <a:spcBef>
                <a:spcPct val="0"/>
              </a:spcBef>
              <a:buFont typeface="Hurry Up" pitchFamily="2" charset="0"/>
              <a:buAutoNum type="alphaUcPeriod"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Advantages</a:t>
            </a:r>
            <a:r>
              <a:rPr lang="en-US" altLang="en-US" sz="3600" dirty="0">
                <a:ea typeface="ＭＳ Ｐゴシック" panose="020B0600070205080204" pitchFamily="34" charset="-128"/>
              </a:rPr>
              <a:t>- competition, growth among all,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int</a:t>
            </a:r>
            <a:r>
              <a:rPr lang="ja-JP" altLang="en-US" sz="3600" dirty="0">
                <a:ea typeface="ＭＳ Ｐゴシック" panose="020B0600070205080204" pitchFamily="34" charset="-128"/>
              </a:rPr>
              <a:t>’</a:t>
            </a:r>
            <a:r>
              <a:rPr lang="en-US" altLang="ja-JP" sz="3600" dirty="0">
                <a:ea typeface="ＭＳ Ｐゴシック" panose="020B0600070205080204" pitchFamily="34" charset="-128"/>
              </a:rPr>
              <a:t>l specialization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8382"/>
            <a:ext cx="54308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809082"/>
            <a:ext cx="4572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1"/>
            <a:ext cx="6762750" cy="5745163"/>
          </a:xfrm>
        </p:spPr>
        <p:txBody>
          <a:bodyPr>
            <a:normAutofit lnSpcReduction="10000"/>
          </a:bodyPr>
          <a:lstStyle/>
          <a:p>
            <a:pPr marL="1200150" lvl="1" indent="-742950">
              <a:spcBef>
                <a:spcPct val="0"/>
              </a:spcBef>
              <a:buFont typeface="Copperplate Gothic Bold" panose="020E0705020206020404" pitchFamily="34" charset="0"/>
              <a:buAutoNum type="alphaUcPeriod" startAt="3"/>
            </a:pPr>
            <a:r>
              <a:rPr lang="en-US" altLang="en-US" sz="4400" b="1" dirty="0">
                <a:ea typeface="ＭＳ Ｐゴシック" panose="020B0600070205080204" pitchFamily="34" charset="-128"/>
              </a:rPr>
              <a:t>Disadvantages</a:t>
            </a:r>
            <a:r>
              <a:rPr lang="en-US" altLang="en-US" sz="4400" dirty="0">
                <a:ea typeface="ＭＳ Ｐゴシック" panose="020B0600070205080204" pitchFamily="34" charset="-128"/>
              </a:rPr>
              <a:t>- economic vulnerability, jobs can be outsourced (sent to an external provider)</a:t>
            </a:r>
          </a:p>
          <a:p>
            <a:pPr marL="1200150" lvl="1" indent="-742950">
              <a:spcBef>
                <a:spcPct val="0"/>
              </a:spcBef>
              <a:buFont typeface="Copperplate Gothic Bold" panose="020E0705020206020404" pitchFamily="34" charset="0"/>
              <a:buAutoNum type="alphaUcPeriod" startAt="3"/>
            </a:pPr>
            <a:r>
              <a:rPr lang="en-US" altLang="en-US" sz="4400" b="1" u="sng" dirty="0">
                <a:ea typeface="ＭＳ Ｐゴシック" panose="020B0600070205080204" pitchFamily="34" charset="-128"/>
              </a:rPr>
              <a:t>World Trade Organization (WTO)</a:t>
            </a:r>
            <a:r>
              <a:rPr lang="en-US" altLang="en-US" sz="4400" dirty="0">
                <a:ea typeface="ＭＳ Ｐゴシック" panose="020B0600070205080204" pitchFamily="34" charset="-128"/>
              </a:rPr>
              <a:t>- negotiates new trade agreements and works to expand world trade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524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253582"/>
            <a:ext cx="41910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9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228601"/>
            <a:ext cx="5924550" cy="5897563"/>
          </a:xfrm>
        </p:spPr>
        <p:txBody>
          <a:bodyPr/>
          <a:lstStyle/>
          <a:p>
            <a:pPr lvl="1" indent="-742950">
              <a:spcBef>
                <a:spcPct val="0"/>
              </a:spcBef>
              <a:buFont typeface="Copperplate Gothic Bold" panose="020E0705020206020404" pitchFamily="34" charset="0"/>
              <a:buAutoNum type="alphaUcPeriod" startAt="5"/>
            </a:pPr>
            <a:r>
              <a:rPr lang="en-US" altLang="en-US" sz="4000" b="1" u="sng" dirty="0">
                <a:ea typeface="ＭＳ Ｐゴシック" panose="020B0600070205080204" pitchFamily="34" charset="-128"/>
              </a:rPr>
              <a:t>European Union (EU)</a:t>
            </a:r>
            <a:r>
              <a:rPr lang="en-US" altLang="en-US" sz="4000" dirty="0">
                <a:ea typeface="ＭＳ Ｐゴシック" panose="020B0600070205080204" pitchFamily="34" charset="-128"/>
              </a:rPr>
              <a:t>- European nations have eliminated trade barriers and created a common currency</a:t>
            </a:r>
          </a:p>
          <a:p>
            <a:pPr lvl="1" indent="-742950">
              <a:spcBef>
                <a:spcPct val="0"/>
              </a:spcBef>
              <a:buFont typeface="Copperplate Gothic Bold" panose="020E0705020206020404" pitchFamily="34" charset="0"/>
              <a:buAutoNum type="alphaUcPeriod" startAt="5"/>
            </a:pPr>
            <a:r>
              <a:rPr lang="en-US" altLang="en-US" sz="4000" b="1" u="sng" dirty="0">
                <a:ea typeface="ＭＳ Ｐゴシック" panose="020B0600070205080204" pitchFamily="34" charset="-128"/>
              </a:rPr>
              <a:t>North American Free Trade Agreement (NAFTA)</a:t>
            </a:r>
            <a:r>
              <a:rPr lang="en-US" altLang="en-US" sz="4000" dirty="0">
                <a:ea typeface="ＭＳ Ｐゴシック" panose="020B0600070205080204" pitchFamily="34" charset="-128"/>
              </a:rPr>
              <a:t>- goal to eliminate barriers b/w Mexico, Canada, and US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2400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581400"/>
            <a:ext cx="42672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C&amp;E?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Find your seat and settle in </a:t>
            </a:r>
          </a:p>
          <a:p>
            <a:r>
              <a:rPr lang="en-US" sz="4000" b="1" dirty="0" smtClean="0"/>
              <a:t>Roll Call: Have you been naughty or nice?</a:t>
            </a:r>
          </a:p>
          <a:p>
            <a:r>
              <a:rPr lang="en-US" sz="4000" dirty="0" smtClean="0"/>
              <a:t>Bell Work: PREPARE FOR YOUR TEST!</a:t>
            </a:r>
          </a:p>
          <a:p>
            <a:pPr lvl="1"/>
            <a:r>
              <a:rPr lang="en-US" sz="3600" dirty="0" smtClean="0"/>
              <a:t>Go to the bathroom now</a:t>
            </a:r>
          </a:p>
          <a:p>
            <a:pPr lvl="1"/>
            <a:r>
              <a:rPr lang="en-US" sz="3600" dirty="0" smtClean="0"/>
              <a:t>Sharpen your pencils </a:t>
            </a:r>
          </a:p>
          <a:p>
            <a:pPr lvl="1"/>
            <a:r>
              <a:rPr lang="en-US" sz="3600" dirty="0" smtClean="0"/>
              <a:t>Login to you </a:t>
            </a:r>
            <a:r>
              <a:rPr lang="en-US" sz="3600" dirty="0" err="1" smtClean="0"/>
              <a:t>chromebook</a:t>
            </a:r>
            <a:endParaRPr lang="en-US" sz="3600" dirty="0" smtClean="0"/>
          </a:p>
          <a:p>
            <a:pPr lvl="1"/>
            <a:r>
              <a:rPr lang="en-US" sz="3600" dirty="0" smtClean="0"/>
              <a:t>All belonging will be placed at the front/back of the room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54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357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V. Developing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5791200" cy="4678363"/>
          </a:xfrm>
        </p:spPr>
        <p:txBody>
          <a:bodyPr/>
          <a:lstStyle/>
          <a:p>
            <a:pPr marL="971550" lvl="1" indent="-514350">
              <a:lnSpc>
                <a:spcPct val="80000"/>
              </a:lnSpc>
              <a:spcBef>
                <a:spcPct val="0"/>
              </a:spcBef>
              <a:buFont typeface="Copperplate Gothic Bold" panose="020E0705020206020404" pitchFamily="34" charset="0"/>
              <a:buAutoNum type="alphaUcPeriod"/>
            </a:pPr>
            <a:r>
              <a:rPr lang="en-US" altLang="en-US" sz="4000" dirty="0">
                <a:ea typeface="ＭＳ Ｐゴシック" panose="020B0600070205080204" pitchFamily="34" charset="-128"/>
              </a:rPr>
              <a:t>Developing nations have low per capita GDP, poor health, infrastructure,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etc</a:t>
            </a:r>
            <a:endParaRPr lang="en-US" altLang="en-US" sz="4000" dirty="0">
              <a:ea typeface="ＭＳ Ｐゴシック" panose="020B0600070205080204" pitchFamily="34" charset="-128"/>
            </a:endParaRPr>
          </a:p>
          <a:p>
            <a:pPr marL="971550" lvl="1" indent="-514350">
              <a:lnSpc>
                <a:spcPct val="80000"/>
              </a:lnSpc>
              <a:spcBef>
                <a:spcPct val="0"/>
              </a:spcBef>
              <a:buFont typeface="Copperplate Gothic Bold" panose="020E0705020206020404" pitchFamily="34" charset="0"/>
              <a:buAutoNum type="alphaUcPeriod"/>
            </a:pPr>
            <a:r>
              <a:rPr lang="en-US" altLang="en-US" sz="4000" dirty="0">
                <a:ea typeface="ＭＳ Ｐゴシック" panose="020B0600070205080204" pitchFamily="34" charset="-128"/>
              </a:rPr>
              <a:t>Free trade has helped developing nations out of poverty more than economic aid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4" descr="http://t1.gstatic.com/images?q=tbn:ANd9GcTU84bZeE6zwpf3eQx4PE6Z6aG7PoJ183h7mUIjColnYB1PKl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4" y="247650"/>
            <a:ext cx="3551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512294"/>
            <a:ext cx="4030664" cy="334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38200"/>
            <a:ext cx="11182350" cy="5287964"/>
          </a:xfrm>
        </p:spPr>
        <p:txBody>
          <a:bodyPr/>
          <a:lstStyle/>
          <a:p>
            <a:pPr marL="971550" lvl="1" indent="-514350">
              <a:spcBef>
                <a:spcPct val="0"/>
              </a:spcBef>
              <a:buFont typeface="Hurry Up" pitchFamily="2" charset="0"/>
              <a:buAutoNum type="alphaUcPeriod" startAt="3"/>
            </a:pPr>
            <a:r>
              <a:rPr lang="en-US" altLang="en-US" sz="3600" b="1" u="sng" dirty="0">
                <a:ea typeface="ＭＳ Ｐゴシック" panose="020B0600070205080204" pitchFamily="34" charset="-128"/>
              </a:rPr>
              <a:t>World Bank</a:t>
            </a:r>
            <a:r>
              <a:rPr lang="en-US" altLang="en-US" sz="3600" dirty="0">
                <a:ea typeface="ＭＳ Ｐゴシック" panose="020B0600070205080204" pitchFamily="34" charset="-128"/>
              </a:rPr>
              <a:t>- lends to developing nations to reduce poverty</a:t>
            </a:r>
          </a:p>
          <a:p>
            <a:pPr marL="971550" lvl="1" indent="-514350">
              <a:spcBef>
                <a:spcPct val="0"/>
              </a:spcBef>
              <a:buFont typeface="Hurry Up" pitchFamily="2" charset="0"/>
              <a:buAutoNum type="alphaUcPeriod" startAt="3"/>
            </a:pPr>
            <a:r>
              <a:rPr lang="en-US" altLang="en-US" sz="3600" b="1" u="sng" dirty="0">
                <a:ea typeface="ＭＳ Ｐゴシック" panose="020B0600070205080204" pitchFamily="34" charset="-128"/>
              </a:rPr>
              <a:t>International Monetary Fund (IMF)</a:t>
            </a:r>
            <a:r>
              <a:rPr lang="en-US" altLang="en-US" sz="3600" dirty="0">
                <a:ea typeface="ＭＳ Ｐゴシック" panose="020B0600070205080204" pitchFamily="34" charset="-128"/>
              </a:rPr>
              <a:t>- seeks to stabilize exchange rates and encourage good economic policy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00401"/>
            <a:ext cx="35337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429001"/>
            <a:ext cx="48672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Extra Practice!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Test your knowledge of globalization</a:t>
            </a:r>
          </a:p>
          <a:p>
            <a:r>
              <a:rPr lang="en-US" sz="5400" dirty="0" smtClean="0"/>
              <a:t>Complete the </a:t>
            </a:r>
            <a:r>
              <a:rPr lang="en-US" sz="5400" dirty="0" smtClean="0"/>
              <a:t>matching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9446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3684"/>
            <a:ext cx="10515600" cy="1325563"/>
          </a:xfrm>
        </p:spPr>
        <p:txBody>
          <a:bodyPr/>
          <a:lstStyle/>
          <a:p>
            <a:r>
              <a:rPr lang="en-US" b="1" dirty="0" smtClean="0"/>
              <a:t>Wow, we must need more time on this…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132525"/>
            <a:ext cx="5157787" cy="823912"/>
          </a:xfrm>
        </p:spPr>
        <p:txBody>
          <a:bodyPr/>
          <a:lstStyle/>
          <a:p>
            <a:r>
              <a:rPr lang="en-US" dirty="0" smtClean="0"/>
              <a:t>Inside the Fed &amp; Power of the Purse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956437"/>
            <a:ext cx="5157787" cy="4233226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Tray*</a:t>
            </a:r>
          </a:p>
          <a:p>
            <a:r>
              <a:rPr lang="en-US" sz="1600" b="1" dirty="0" err="1" smtClean="0"/>
              <a:t>Maddy</a:t>
            </a:r>
            <a:r>
              <a:rPr lang="en-US" sz="1600" b="1" dirty="0" smtClean="0"/>
              <a:t>*</a:t>
            </a:r>
          </a:p>
          <a:p>
            <a:r>
              <a:rPr lang="en-US" sz="1600" b="1" dirty="0" smtClean="0"/>
              <a:t>Marcello*</a:t>
            </a:r>
          </a:p>
          <a:p>
            <a:r>
              <a:rPr lang="en-US" sz="1600" b="1" dirty="0" err="1" smtClean="0"/>
              <a:t>Vlada</a:t>
            </a:r>
            <a:r>
              <a:rPr lang="en-US" sz="1600" b="1" dirty="0" smtClean="0"/>
              <a:t>*</a:t>
            </a:r>
          </a:p>
          <a:p>
            <a:r>
              <a:rPr lang="en-US" sz="1600" b="1" dirty="0" smtClean="0"/>
              <a:t>Jackie*</a:t>
            </a:r>
          </a:p>
          <a:p>
            <a:r>
              <a:rPr lang="en-US" sz="1600" b="1" dirty="0" smtClean="0"/>
              <a:t>Mike*</a:t>
            </a:r>
          </a:p>
          <a:p>
            <a:r>
              <a:rPr lang="en-US" sz="1600" b="1" dirty="0" err="1" smtClean="0"/>
              <a:t>Aarya</a:t>
            </a:r>
            <a:r>
              <a:rPr lang="en-US" sz="1600" b="1" dirty="0" smtClean="0"/>
              <a:t>*</a:t>
            </a:r>
          </a:p>
          <a:p>
            <a:r>
              <a:rPr lang="en-US" sz="1600" b="1" dirty="0" smtClean="0"/>
              <a:t>Elias*</a:t>
            </a:r>
          </a:p>
          <a:p>
            <a:r>
              <a:rPr lang="en-US" sz="1600" b="1" dirty="0" smtClean="0"/>
              <a:t>Jelani*</a:t>
            </a:r>
          </a:p>
          <a:p>
            <a:r>
              <a:rPr lang="en-US" sz="1600" b="1" dirty="0" err="1" smtClean="0"/>
              <a:t>Jayshawn</a:t>
            </a:r>
            <a:r>
              <a:rPr lang="en-US" sz="1600" b="1" dirty="0" smtClean="0"/>
              <a:t>*</a:t>
            </a:r>
          </a:p>
          <a:p>
            <a:r>
              <a:rPr lang="en-US" sz="1600" b="1" dirty="0" smtClean="0"/>
              <a:t>Carson*</a:t>
            </a:r>
          </a:p>
          <a:p>
            <a:r>
              <a:rPr lang="en-US" sz="1600" b="1" dirty="0" smtClean="0"/>
              <a:t>Collette</a:t>
            </a:r>
          </a:p>
          <a:p>
            <a:endParaRPr lang="en-US" sz="16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145584"/>
            <a:ext cx="5183188" cy="823912"/>
          </a:xfrm>
        </p:spPr>
        <p:txBody>
          <a:bodyPr/>
          <a:lstStyle/>
          <a:p>
            <a:r>
              <a:rPr lang="en-US" dirty="0" smtClean="0"/>
              <a:t>Power of the Purse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956437"/>
            <a:ext cx="5183188" cy="4233226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Gabby</a:t>
            </a:r>
          </a:p>
          <a:p>
            <a:r>
              <a:rPr lang="en-US" sz="1600" b="1" dirty="0" smtClean="0"/>
              <a:t>Kayla</a:t>
            </a:r>
          </a:p>
          <a:p>
            <a:r>
              <a:rPr lang="en-US" sz="1600" b="1" dirty="0" smtClean="0"/>
              <a:t>Molly</a:t>
            </a:r>
          </a:p>
          <a:p>
            <a:r>
              <a:rPr lang="en-US" sz="1600" b="1" dirty="0" smtClean="0"/>
              <a:t>Angel</a:t>
            </a:r>
          </a:p>
          <a:p>
            <a:r>
              <a:rPr lang="en-US" sz="1600" b="1" dirty="0" smtClean="0"/>
              <a:t>Marcos</a:t>
            </a:r>
          </a:p>
          <a:p>
            <a:r>
              <a:rPr lang="en-US" sz="1600" b="1" dirty="0" err="1" smtClean="0"/>
              <a:t>Saida</a:t>
            </a:r>
            <a:endParaRPr lang="en-US" sz="1600" b="1" dirty="0" smtClean="0"/>
          </a:p>
          <a:p>
            <a:r>
              <a:rPr lang="en-US" sz="1600" b="1" dirty="0" smtClean="0"/>
              <a:t>Meredith </a:t>
            </a:r>
          </a:p>
          <a:p>
            <a:r>
              <a:rPr lang="en-US" sz="1600" b="1" dirty="0" err="1" smtClean="0"/>
              <a:t>Sohan</a:t>
            </a:r>
            <a:endParaRPr lang="en-US" sz="1600" b="1" dirty="0" smtClean="0"/>
          </a:p>
          <a:p>
            <a:r>
              <a:rPr lang="en-US" sz="1600" b="1" dirty="0" smtClean="0"/>
              <a:t>Felipe</a:t>
            </a:r>
          </a:p>
          <a:p>
            <a:r>
              <a:rPr lang="en-US" sz="1600" b="1" dirty="0" err="1" smtClean="0"/>
              <a:t>Jourden</a:t>
            </a:r>
            <a:endParaRPr lang="en-US" sz="1600" b="1" dirty="0" smtClean="0"/>
          </a:p>
          <a:p>
            <a:r>
              <a:rPr lang="en-US" sz="1600" b="1" dirty="0" smtClean="0"/>
              <a:t>Rayna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896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BINGO</a:t>
            </a:r>
            <a:endParaRPr lang="en-US" b="1" dirty="0"/>
          </a:p>
        </p:txBody>
      </p:sp>
      <p:pic>
        <p:nvPicPr>
          <p:cNvPr id="1026" name="Picture 2" descr="Image result for bingo la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5" y="1221071"/>
            <a:ext cx="5467803" cy="54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340839" y="143691"/>
            <a:ext cx="3487783" cy="2429692"/>
          </a:xfrm>
          <a:prstGeom prst="wedgeEllipseCallout">
            <a:avLst>
              <a:gd name="adj1" fmla="val -56039"/>
              <a:gd name="adj2" fmla="val 60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Ready for your quiz???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Blueprint Check-in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Take your Final Blueprint out</a:t>
            </a:r>
          </a:p>
          <a:p>
            <a:r>
              <a:rPr lang="en-US" sz="4800" dirty="0" smtClean="0"/>
              <a:t>Continue working on it as Ms. Peach moves around the room to check your progress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91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Mcdonalds</a:t>
            </a:r>
            <a:r>
              <a:rPr lang="en-US" dirty="0" smtClean="0"/>
              <a:t> and 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www.firstladies.org/curriculum/curriculum.aspx?Curriculum=1744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Understanding </a:t>
            </a:r>
            <a:r>
              <a:rPr lang="en-US" b="1" dirty="0"/>
              <a:t>Y</a:t>
            </a:r>
            <a:r>
              <a:rPr lang="en-US" b="1" dirty="0" smtClean="0"/>
              <a:t>our world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533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Grab a partner </a:t>
            </a:r>
          </a:p>
          <a:p>
            <a:r>
              <a:rPr lang="en-US" sz="4000" dirty="0" smtClean="0"/>
              <a:t>Draw a pair of countries from the bucket </a:t>
            </a:r>
          </a:p>
          <a:p>
            <a:r>
              <a:rPr lang="en-US" sz="4000" dirty="0" smtClean="0"/>
              <a:t>You will use the CIA </a:t>
            </a:r>
            <a:r>
              <a:rPr lang="en-US" sz="4000" dirty="0" err="1" smtClean="0"/>
              <a:t>factbook</a:t>
            </a:r>
            <a:r>
              <a:rPr lang="en-US" sz="4000" dirty="0" smtClean="0"/>
              <a:t> to research your countries</a:t>
            </a:r>
          </a:p>
          <a:p>
            <a:r>
              <a:rPr lang="en-US" sz="4000" dirty="0" smtClean="0"/>
              <a:t>After you research Use the website “If It Were My Home” to compare your countries to the US</a:t>
            </a:r>
          </a:p>
          <a:p>
            <a:r>
              <a:rPr lang="en-US" sz="4000" dirty="0" smtClean="0"/>
              <a:t>Find this assignment in Google classroom</a:t>
            </a:r>
            <a:endParaRPr lang="en-US" sz="4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001000" y="1690688"/>
            <a:ext cx="3905250" cy="3681412"/>
          </a:xfrm>
          <a:prstGeom prst="wedgeRoundRectCallout">
            <a:avLst>
              <a:gd name="adj1" fmla="val -35467"/>
              <a:gd name="adj2" fmla="val 661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One person should open the document and share with their partner.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Make sure both your names are on it!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Welcome Knight Time!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Find a seat and settle in </a:t>
            </a:r>
          </a:p>
          <a:p>
            <a:r>
              <a:rPr lang="en-US" sz="4400" b="1" dirty="0" smtClean="0"/>
              <a:t>If you want to compete in </a:t>
            </a:r>
            <a:r>
              <a:rPr lang="en-US" sz="4400" b="1" dirty="0" err="1" smtClean="0"/>
              <a:t>kahoot</a:t>
            </a:r>
            <a:r>
              <a:rPr lang="en-US" sz="4400" b="1" dirty="0" smtClean="0"/>
              <a:t> sit in the first 3 desks of each row</a:t>
            </a:r>
          </a:p>
          <a:p>
            <a:r>
              <a:rPr lang="en-US" sz="4400" b="1" dirty="0" smtClean="0"/>
              <a:t>If you would like to keep working on the Final Blueprint or Unit 7 Blueprint sit in the back three seats of each row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928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04648" y="1423985"/>
            <a:ext cx="11277600" cy="2260600"/>
          </a:xfrm>
        </p:spPr>
        <p:txBody>
          <a:bodyPr anchor="t">
            <a:noAutofit/>
          </a:bodyPr>
          <a:lstStyle/>
          <a:p>
            <a:pPr algn="l"/>
            <a:r>
              <a:rPr lang="en-US" sz="3375" dirty="0">
                <a:solidFill>
                  <a:srgbClr val="002060"/>
                </a:solidFill>
              </a:rPr>
              <a:t>1. Go to socrative.com</a:t>
            </a:r>
            <a:br>
              <a:rPr lang="en-US" sz="3375" dirty="0">
                <a:solidFill>
                  <a:srgbClr val="002060"/>
                </a:solidFill>
              </a:rPr>
            </a:br>
            <a:r>
              <a:rPr lang="en-US" sz="3375" dirty="0">
                <a:solidFill>
                  <a:srgbClr val="002060"/>
                </a:solidFill>
              </a:rPr>
              <a:t>2. Click student login</a:t>
            </a:r>
            <a:br>
              <a:rPr lang="en-US" sz="3375" dirty="0">
                <a:solidFill>
                  <a:srgbClr val="002060"/>
                </a:solidFill>
              </a:rPr>
            </a:br>
            <a:r>
              <a:rPr lang="en-US" sz="3375" dirty="0">
                <a:solidFill>
                  <a:srgbClr val="002060"/>
                </a:solidFill>
              </a:rPr>
              <a:t>3. Enter Room Name: </a:t>
            </a:r>
            <a:r>
              <a:rPr lang="en-US" sz="3375" b="1" dirty="0" smtClean="0">
                <a:solidFill>
                  <a:srgbClr val="002060"/>
                </a:solidFill>
              </a:rPr>
              <a:t>WINTERBREAK</a:t>
            </a:r>
            <a:r>
              <a:rPr lang="en-US" sz="3375" dirty="0">
                <a:solidFill>
                  <a:srgbClr val="002060"/>
                </a:solidFill>
              </a:rPr>
              <a:t/>
            </a:r>
            <a:br>
              <a:rPr lang="en-US" sz="3375" dirty="0">
                <a:solidFill>
                  <a:srgbClr val="002060"/>
                </a:solidFill>
              </a:rPr>
            </a:br>
            <a:r>
              <a:rPr lang="en-US" sz="3375" dirty="0">
                <a:solidFill>
                  <a:srgbClr val="002060"/>
                </a:solidFill>
              </a:rPr>
              <a:t>4. “Wait for the next activity to begin”</a:t>
            </a:r>
            <a:br>
              <a:rPr lang="en-US" sz="3375" dirty="0">
                <a:solidFill>
                  <a:srgbClr val="002060"/>
                </a:solidFill>
              </a:rPr>
            </a:br>
            <a:r>
              <a:rPr lang="en-US" sz="3375" dirty="0">
                <a:solidFill>
                  <a:srgbClr val="002060"/>
                </a:solidFill>
              </a:rPr>
              <a:t>5. Once I begin the test, enter your </a:t>
            </a:r>
            <a:r>
              <a:rPr lang="en-US" sz="3375" b="1" u="sng" dirty="0">
                <a:solidFill>
                  <a:srgbClr val="002060"/>
                </a:solidFill>
              </a:rPr>
              <a:t>last, first name</a:t>
            </a:r>
            <a:r>
              <a:rPr lang="en-US" sz="3375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375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375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38" t="9826" r="28697" b="44092"/>
          <a:stretch/>
        </p:blipFill>
        <p:spPr>
          <a:xfrm>
            <a:off x="1337018" y="4180061"/>
            <a:ext cx="2975020" cy="2582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169" t="20227" r="33239" b="47260"/>
          <a:stretch/>
        </p:blipFill>
        <p:spPr>
          <a:xfrm>
            <a:off x="4223292" y="4508695"/>
            <a:ext cx="2937756" cy="2274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415" t="19409" r="28486" b="43827"/>
          <a:stretch/>
        </p:blipFill>
        <p:spPr>
          <a:xfrm>
            <a:off x="7072303" y="4404239"/>
            <a:ext cx="3595697" cy="2453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3943" t="13995" r="9367" b="80064"/>
          <a:stretch/>
        </p:blipFill>
        <p:spPr>
          <a:xfrm>
            <a:off x="7072303" y="1863830"/>
            <a:ext cx="2440546" cy="4346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72303" y="1772028"/>
            <a:ext cx="1165539" cy="59886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5692170" y="419965"/>
            <a:ext cx="5501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TEST YOURSELF!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40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SHHHHH! Test in Progress!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All you need is a pencil</a:t>
            </a:r>
          </a:p>
          <a:p>
            <a:r>
              <a:rPr lang="en-US" sz="3600" dirty="0" smtClean="0"/>
              <a:t>Belongings should be placed at the front/back of the room </a:t>
            </a:r>
          </a:p>
          <a:p>
            <a:r>
              <a:rPr lang="en-US" sz="3600" dirty="0" smtClean="0"/>
              <a:t>Have a question? Ask A Question!</a:t>
            </a:r>
          </a:p>
          <a:p>
            <a:r>
              <a:rPr lang="en-US" sz="3600" dirty="0" smtClean="0"/>
              <a:t>Raise your hand when you are ready for your Short Answer</a:t>
            </a:r>
          </a:p>
          <a:p>
            <a:r>
              <a:rPr lang="en-US" sz="3600" dirty="0" smtClean="0"/>
              <a:t>Turn in your SA to Ms. Peach when finished and Grab a Final Blueprint (MANDATORY FOR EVERYONE = 200 Informal Points)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73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Homeroom!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Find your seat and settle in </a:t>
            </a:r>
          </a:p>
          <a:p>
            <a:r>
              <a:rPr lang="en-US" sz="4000" dirty="0" smtClean="0"/>
              <a:t>Welcome to our Homeroom Holiday Hooray!</a:t>
            </a:r>
          </a:p>
          <a:p>
            <a:r>
              <a:rPr lang="en-US" sz="4000" dirty="0" smtClean="0"/>
              <a:t>Wait for Ms. Peach’s say-so to get your snacks </a:t>
            </a:r>
          </a:p>
          <a:p>
            <a:r>
              <a:rPr lang="en-US" sz="4000" dirty="0" smtClean="0"/>
              <a:t>Thanks to </a:t>
            </a:r>
            <a:r>
              <a:rPr lang="en-US" sz="4000" dirty="0" err="1" smtClean="0"/>
              <a:t>Avanthi</a:t>
            </a:r>
            <a:r>
              <a:rPr lang="en-US" sz="4000" dirty="0" smtClean="0"/>
              <a:t>, Edison and Jack for bringing in some sweet treats!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42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Were My Clothes Made?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Find a buddy if you need help</a:t>
            </a:r>
          </a:p>
          <a:p>
            <a:r>
              <a:rPr lang="en-US" sz="5400" dirty="0" smtClean="0"/>
              <a:t>Choose one item of clothing and find the label that indicates where it was made. </a:t>
            </a:r>
          </a:p>
          <a:p>
            <a:r>
              <a:rPr lang="en-US" sz="5400" dirty="0" smtClean="0"/>
              <a:t>Be prepared to share.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310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ea typeface="ＭＳ Ｐゴシック" panose="020B0600070205080204" pitchFamily="34" charset="-128"/>
              </a:rPr>
              <a:t>Welcome C&amp;E Students!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Find a seat and settle in </a:t>
            </a:r>
          </a:p>
          <a:p>
            <a:r>
              <a:rPr lang="en-US" altLang="en-US" b="1" dirty="0" smtClean="0">
                <a:ea typeface="ＭＳ Ｐゴシック" panose="020B0600070205080204" pitchFamily="34" charset="-128"/>
              </a:rPr>
              <a:t>Roll Call Question: If you could live in another country where would you live?</a:t>
            </a:r>
          </a:p>
          <a:p>
            <a:r>
              <a:rPr lang="en-US" altLang="en-US" b="1" dirty="0" smtClean="0">
                <a:ea typeface="ＭＳ Ｐゴシック" panose="020B0600070205080204" pitchFamily="34" charset="-128"/>
              </a:rPr>
              <a:t>Bell Work:</a:t>
            </a:r>
          </a:p>
          <a:p>
            <a:r>
              <a:rPr lang="en-US" b="1" dirty="0"/>
              <a:t>1. Draw and label the Business Cycle</a:t>
            </a:r>
          </a:p>
          <a:p>
            <a:r>
              <a:rPr lang="en-US" b="1" dirty="0"/>
              <a:t>2. Provide an example of each phase of the Business Cycle</a:t>
            </a:r>
          </a:p>
          <a:p>
            <a:r>
              <a:rPr lang="en-US" b="1" dirty="0" smtClean="0"/>
              <a:t>3</a:t>
            </a:r>
            <a:r>
              <a:rPr lang="en-US" b="1" dirty="0"/>
              <a:t>. What factors led to the Great Depression? (at least 3)</a:t>
            </a:r>
          </a:p>
          <a:p>
            <a:r>
              <a:rPr lang="en-US" b="1" dirty="0" smtClean="0"/>
              <a:t>4</a:t>
            </a:r>
            <a:r>
              <a:rPr lang="en-US" b="1" dirty="0"/>
              <a:t>. What is speculation? Why would this practice be considered risky?</a:t>
            </a:r>
          </a:p>
          <a:p>
            <a:r>
              <a:rPr lang="en-US" b="1" dirty="0" smtClean="0"/>
              <a:t>5</a:t>
            </a:r>
            <a:r>
              <a:rPr lang="en-US" b="1" dirty="0"/>
              <a:t>. Who controls Fiscal Policy? </a:t>
            </a:r>
            <a:r>
              <a:rPr lang="en-US" b="1" dirty="0" smtClean="0"/>
              <a:t>_______________________ ____________</a:t>
            </a:r>
            <a:endParaRPr lang="en-US" b="1" dirty="0"/>
          </a:p>
          <a:p>
            <a:r>
              <a:rPr lang="en-US" b="1" dirty="0"/>
              <a:t>Who controls Monetary Policy? </a:t>
            </a:r>
            <a:r>
              <a:rPr lang="en-US" b="1" dirty="0" smtClean="0"/>
              <a:t>__________________________________</a:t>
            </a:r>
            <a:endParaRPr lang="en-US" b="1" dirty="0"/>
          </a:p>
          <a:p>
            <a:r>
              <a:rPr lang="en-US" b="1" dirty="0"/>
              <a:t>6. Explain when and why the Fed would use Tight-Money and Loose-Money Policy</a:t>
            </a:r>
          </a:p>
          <a:p>
            <a:endParaRPr lang="en-US" altLang="en-US" b="1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5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Reminders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Unit 7 Test is Tuesday </a:t>
            </a:r>
          </a:p>
          <a:p>
            <a:r>
              <a:rPr lang="en-US" dirty="0" smtClean="0"/>
              <a:t>Quiz on Monday </a:t>
            </a:r>
          </a:p>
          <a:p>
            <a:pPr lvl="1"/>
            <a:r>
              <a:rPr lang="en-US" dirty="0" smtClean="0"/>
              <a:t>Role of Money, Business Cycle, Fiscal v. Monetary Policy </a:t>
            </a:r>
          </a:p>
          <a:p>
            <a:r>
              <a:rPr lang="en-US" dirty="0" smtClean="0"/>
              <a:t>Budget Project Past due </a:t>
            </a:r>
          </a:p>
          <a:p>
            <a:r>
              <a:rPr lang="en-US" dirty="0" smtClean="0"/>
              <a:t>Taxes </a:t>
            </a:r>
            <a:r>
              <a:rPr lang="en-US" dirty="0" err="1" smtClean="0"/>
              <a:t>Webquest</a:t>
            </a:r>
            <a:r>
              <a:rPr lang="en-US" dirty="0" smtClean="0"/>
              <a:t> due last night</a:t>
            </a:r>
          </a:p>
          <a:p>
            <a:r>
              <a:rPr lang="en-US" dirty="0" smtClean="0"/>
              <a:t>Recovery </a:t>
            </a:r>
          </a:p>
          <a:p>
            <a:r>
              <a:rPr lang="en-US" dirty="0" smtClean="0"/>
              <a:t>Final Blueprints are mandatory for EVERYONE!!! Due the day of your final </a:t>
            </a:r>
          </a:p>
          <a:p>
            <a:r>
              <a:rPr lang="en-US" dirty="0" smtClean="0"/>
              <a:t>10 school before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8800" b="1" dirty="0" smtClean="0">
                <a:ea typeface="ＭＳ Ｐゴシック" panose="020B0600070205080204" pitchFamily="34" charset="-128"/>
              </a:rPr>
              <a:t>Economics 7.5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International Economics</a:t>
            </a:r>
          </a:p>
          <a:p>
            <a:pPr eaLnBrk="1" hangingPunct="1"/>
            <a:r>
              <a:rPr lang="en-US" altLang="en-US" sz="3600" b="1" dirty="0">
                <a:ea typeface="ＭＳ Ｐゴシック" panose="020B0600070205080204" pitchFamily="34" charset="-128"/>
              </a:rPr>
              <a:t>Analyze costs and benefits of global trade</a:t>
            </a:r>
          </a:p>
        </p:txBody>
      </p:sp>
    </p:spTree>
    <p:extLst>
      <p:ext uri="{BB962C8B-B14F-4D97-AF65-F5344CB8AC3E}">
        <p14:creationId xmlns:p14="http://schemas.microsoft.com/office/powerpoint/2010/main" val="37115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944</Words>
  <Application>Microsoft Office PowerPoint</Application>
  <PresentationFormat>Widescreen</PresentationFormat>
  <Paragraphs>132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Copperplate Gothic Bold</vt:lpstr>
      <vt:lpstr>Hurry Up</vt:lpstr>
      <vt:lpstr>Office Theme</vt:lpstr>
      <vt:lpstr>Breaking News!</vt:lpstr>
      <vt:lpstr>Welcome C&amp;E?</vt:lpstr>
      <vt:lpstr>1. Go to socrative.com 2. Click student login 3. Enter Room Name: WINTERBREAK 4. “Wait for the next activity to begin” 5. Once I begin the test, enter your last, first name </vt:lpstr>
      <vt:lpstr>SHHHHH! Test in Progress!</vt:lpstr>
      <vt:lpstr>Welcome Homeroom!</vt:lpstr>
      <vt:lpstr>Where Were My Clothes Made?</vt:lpstr>
      <vt:lpstr>Welcome C&amp;E Students!</vt:lpstr>
      <vt:lpstr>Reminders</vt:lpstr>
      <vt:lpstr>Economics 7.5</vt:lpstr>
      <vt:lpstr>What is Globalization?</vt:lpstr>
      <vt:lpstr>I. Why nations Trade</vt:lpstr>
      <vt:lpstr>PowerPoint Presentation</vt:lpstr>
      <vt:lpstr>II. Balance of Trade</vt:lpstr>
      <vt:lpstr>PowerPoint Presentation</vt:lpstr>
      <vt:lpstr>III. Trade Barriers</vt:lpstr>
      <vt:lpstr>PowerPoint Presentation</vt:lpstr>
      <vt:lpstr>IV. Free Trade</vt:lpstr>
      <vt:lpstr>PowerPoint Presentation</vt:lpstr>
      <vt:lpstr>PowerPoint Presentation</vt:lpstr>
      <vt:lpstr>V. Developing Nations</vt:lpstr>
      <vt:lpstr>PowerPoint Presentation</vt:lpstr>
      <vt:lpstr>Extra Practice!</vt:lpstr>
      <vt:lpstr>Wow, we must need more time on this…</vt:lpstr>
      <vt:lpstr>BINGO</vt:lpstr>
      <vt:lpstr>Blueprint Check-in</vt:lpstr>
      <vt:lpstr>Mcdonalds and globalization</vt:lpstr>
      <vt:lpstr>Understanding Your world </vt:lpstr>
      <vt:lpstr>Welcome Knight Time!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C&amp;E Students!</dc:title>
  <dc:creator>Dipietro, Margaret S.</dc:creator>
  <cp:lastModifiedBy>Dipietro, Margaret S.</cp:lastModifiedBy>
  <cp:revision>22</cp:revision>
  <cp:lastPrinted>2018-05-18T16:53:40Z</cp:lastPrinted>
  <dcterms:created xsi:type="dcterms:W3CDTF">2017-12-14T19:10:02Z</dcterms:created>
  <dcterms:modified xsi:type="dcterms:W3CDTF">2018-05-18T18:21:26Z</dcterms:modified>
</cp:coreProperties>
</file>