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83" r:id="rId2"/>
    <p:sldId id="384" r:id="rId3"/>
    <p:sldId id="385" r:id="rId4"/>
    <p:sldId id="386" r:id="rId5"/>
    <p:sldId id="370" r:id="rId6"/>
    <p:sldId id="381" r:id="rId7"/>
    <p:sldId id="382" r:id="rId8"/>
    <p:sldId id="377" r:id="rId9"/>
    <p:sldId id="378" r:id="rId10"/>
    <p:sldId id="379" r:id="rId11"/>
    <p:sldId id="380" r:id="rId12"/>
    <p:sldId id="376" r:id="rId13"/>
    <p:sldId id="354" r:id="rId14"/>
    <p:sldId id="375" r:id="rId15"/>
    <p:sldId id="365" r:id="rId16"/>
    <p:sldId id="25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6" r:id="rId54"/>
    <p:sldId id="259" r:id="rId55"/>
    <p:sldId id="260" r:id="rId56"/>
    <p:sldId id="261" r:id="rId57"/>
    <p:sldId id="262" r:id="rId58"/>
    <p:sldId id="263" r:id="rId59"/>
    <p:sldId id="264" r:id="rId60"/>
    <p:sldId id="357" r:id="rId61"/>
    <p:sldId id="358" r:id="rId62"/>
    <p:sldId id="359" r:id="rId63"/>
    <p:sldId id="360" r:id="rId64"/>
    <p:sldId id="361" r:id="rId65"/>
    <p:sldId id="362" r:id="rId66"/>
    <p:sldId id="355" r:id="rId67"/>
    <p:sldId id="265" r:id="rId68"/>
    <p:sldId id="266" r:id="rId69"/>
    <p:sldId id="267" r:id="rId70"/>
    <p:sldId id="268" r:id="rId71"/>
    <p:sldId id="269" r:id="rId72"/>
    <p:sldId id="270" r:id="rId73"/>
    <p:sldId id="271" r:id="rId74"/>
    <p:sldId id="272" r:id="rId75"/>
    <p:sldId id="273" r:id="rId76"/>
    <p:sldId id="274" r:id="rId77"/>
    <p:sldId id="275" r:id="rId78"/>
    <p:sldId id="276" r:id="rId79"/>
    <p:sldId id="277" r:id="rId80"/>
    <p:sldId id="278" r:id="rId81"/>
    <p:sldId id="279" r:id="rId82"/>
    <p:sldId id="280" r:id="rId83"/>
    <p:sldId id="281" r:id="rId84"/>
    <p:sldId id="282" r:id="rId85"/>
    <p:sldId id="283" r:id="rId86"/>
    <p:sldId id="284" r:id="rId87"/>
    <p:sldId id="285" r:id="rId88"/>
    <p:sldId id="286" r:id="rId89"/>
    <p:sldId id="287" r:id="rId90"/>
    <p:sldId id="288" r:id="rId91"/>
    <p:sldId id="289" r:id="rId92"/>
    <p:sldId id="290" r:id="rId93"/>
    <p:sldId id="291" r:id="rId94"/>
    <p:sldId id="292" r:id="rId95"/>
    <p:sldId id="293" r:id="rId96"/>
    <p:sldId id="294" r:id="rId97"/>
    <p:sldId id="295" r:id="rId98"/>
    <p:sldId id="296" r:id="rId99"/>
    <p:sldId id="297" r:id="rId100"/>
    <p:sldId id="298" r:id="rId101"/>
    <p:sldId id="299" r:id="rId102"/>
    <p:sldId id="300" r:id="rId103"/>
    <p:sldId id="301" r:id="rId104"/>
    <p:sldId id="302" r:id="rId105"/>
    <p:sldId id="303" r:id="rId106"/>
    <p:sldId id="304" r:id="rId107"/>
    <p:sldId id="305" r:id="rId108"/>
    <p:sldId id="306" r:id="rId109"/>
    <p:sldId id="307" r:id="rId110"/>
    <p:sldId id="308" r:id="rId111"/>
    <p:sldId id="309" r:id="rId112"/>
    <p:sldId id="310" r:id="rId113"/>
    <p:sldId id="311" r:id="rId114"/>
    <p:sldId id="312" r:id="rId115"/>
    <p:sldId id="313" r:id="rId116"/>
    <p:sldId id="314" r:id="rId117"/>
    <p:sldId id="315" r:id="rId118"/>
    <p:sldId id="316" r:id="rId119"/>
    <p:sldId id="317" r:id="rId120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175" y="2234955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Jasmine</a:t>
            </a:r>
          </a:p>
          <a:p>
            <a:pPr algn="ctr"/>
            <a:r>
              <a:rPr lang="en-US" dirty="0" smtClean="0"/>
              <a:t>Asia</a:t>
            </a:r>
          </a:p>
          <a:p>
            <a:pPr algn="ctr"/>
            <a:r>
              <a:rPr lang="en-US" dirty="0" err="1" smtClean="0"/>
              <a:t>Taniah</a:t>
            </a:r>
            <a:endParaRPr lang="en-US" dirty="0" smtClean="0"/>
          </a:p>
          <a:p>
            <a:pPr algn="ctr"/>
            <a:r>
              <a:rPr lang="en-US" dirty="0" err="1" smtClean="0"/>
              <a:t>Cristy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01498" y="634182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Sheldon</a:t>
            </a:r>
          </a:p>
          <a:p>
            <a:pPr algn="ctr"/>
            <a:r>
              <a:rPr lang="en-US" dirty="0" smtClean="0"/>
              <a:t>Grayson</a:t>
            </a:r>
          </a:p>
          <a:p>
            <a:pPr algn="ctr"/>
            <a:r>
              <a:rPr lang="en-US" dirty="0" smtClean="0"/>
              <a:t>Tai</a:t>
            </a:r>
          </a:p>
          <a:p>
            <a:pPr algn="ctr"/>
            <a:r>
              <a:rPr lang="en-US" dirty="0" smtClean="0"/>
              <a:t>Sofia</a:t>
            </a:r>
          </a:p>
          <a:p>
            <a:pPr algn="ctr"/>
            <a:r>
              <a:rPr lang="en-US" dirty="0" smtClean="0"/>
              <a:t>Nicholas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310" y="4365525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Zach</a:t>
            </a:r>
          </a:p>
          <a:p>
            <a:pPr algn="ctr"/>
            <a:r>
              <a:rPr lang="en-US" dirty="0" smtClean="0"/>
              <a:t>Garry</a:t>
            </a:r>
          </a:p>
          <a:p>
            <a:pPr algn="ctr"/>
            <a:r>
              <a:rPr lang="en-US" dirty="0" smtClean="0"/>
              <a:t>Jessica</a:t>
            </a:r>
          </a:p>
          <a:p>
            <a:pPr algn="ctr"/>
            <a:r>
              <a:rPr lang="en-US" dirty="0" smtClean="0"/>
              <a:t>Maddie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10" y="88492"/>
            <a:ext cx="1920406" cy="18594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2830" y="3443751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Alejandro</a:t>
            </a:r>
          </a:p>
          <a:p>
            <a:pPr algn="ctr"/>
            <a:r>
              <a:rPr lang="en-US" dirty="0" smtClean="0"/>
              <a:t>Rachel</a:t>
            </a:r>
          </a:p>
          <a:p>
            <a:pPr algn="ctr"/>
            <a:r>
              <a:rPr lang="en-US" dirty="0" err="1" smtClean="0"/>
              <a:t>Samer</a:t>
            </a:r>
            <a:endParaRPr lang="en-US" dirty="0" smtClean="0"/>
          </a:p>
          <a:p>
            <a:pPr algn="ctr"/>
            <a:r>
              <a:rPr lang="en-US" dirty="0" smtClean="0"/>
              <a:t>Angelo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70259" y="634182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Sophia Z</a:t>
            </a:r>
          </a:p>
          <a:p>
            <a:pPr algn="ctr"/>
            <a:r>
              <a:rPr lang="en-US" dirty="0" smtClean="0"/>
              <a:t>Venus</a:t>
            </a:r>
          </a:p>
          <a:p>
            <a:pPr algn="ctr"/>
            <a:r>
              <a:rPr lang="en-US" dirty="0" smtClean="0"/>
              <a:t>Dante</a:t>
            </a:r>
          </a:p>
          <a:p>
            <a:pPr algn="ctr"/>
            <a:r>
              <a:rPr lang="en-US" dirty="0" err="1" smtClean="0"/>
              <a:t>Ja’Marcus</a:t>
            </a:r>
            <a:endParaRPr lang="en-US" dirty="0" smtClean="0"/>
          </a:p>
          <a:p>
            <a:pPr algn="ctr"/>
            <a:r>
              <a:rPr lang="en-US" dirty="0" smtClean="0"/>
              <a:t>Elias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70259" y="3443751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Thaia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Dmetri</a:t>
            </a:r>
            <a:endParaRPr lang="en-US" dirty="0" smtClean="0"/>
          </a:p>
          <a:p>
            <a:pPr algn="ctr"/>
            <a:r>
              <a:rPr lang="en-US" dirty="0" smtClean="0"/>
              <a:t>Kyla </a:t>
            </a:r>
          </a:p>
          <a:p>
            <a:pPr algn="ctr"/>
            <a:r>
              <a:rPr lang="en-US" dirty="0" smtClean="0"/>
              <a:t>Daniele </a:t>
            </a:r>
          </a:p>
          <a:p>
            <a:pPr algn="ctr"/>
            <a:r>
              <a:rPr lang="en-US" dirty="0" smtClean="0"/>
              <a:t>Ryan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7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Now You are Consumers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2514" y="1905000"/>
            <a:ext cx="11155680" cy="45466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Now you will be the consumer of another </a:t>
            </a:r>
            <a:r>
              <a:rPr lang="en-US" sz="4000" dirty="0" smtClean="0"/>
              <a:t>group’s </a:t>
            </a:r>
            <a:r>
              <a:rPr lang="en-US" sz="4000" dirty="0"/>
              <a:t>business </a:t>
            </a:r>
          </a:p>
          <a:p>
            <a:r>
              <a:rPr lang="en-US" sz="4000" dirty="0"/>
              <a:t>Business will shift Clockwise</a:t>
            </a:r>
          </a:p>
          <a:p>
            <a:r>
              <a:rPr lang="en-US" sz="4000" dirty="0"/>
              <a:t>You will use the BITER acronym to explain how your demand could </a:t>
            </a:r>
            <a:r>
              <a:rPr lang="en-US" sz="4000" b="1" dirty="0"/>
              <a:t>increase OR decrease </a:t>
            </a:r>
          </a:p>
        </p:txBody>
      </p:sp>
    </p:spTree>
    <p:extLst>
      <p:ext uri="{BB962C8B-B14F-4D97-AF65-F5344CB8AC3E}">
        <p14:creationId xmlns:p14="http://schemas.microsoft.com/office/powerpoint/2010/main" val="8896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Households (consumers) </a:t>
            </a:r>
          </a:p>
        </p:txBody>
      </p:sp>
    </p:spTree>
    <p:extLst>
      <p:ext uri="{BB962C8B-B14F-4D97-AF65-F5344CB8AC3E}">
        <p14:creationId xmlns:p14="http://schemas.microsoft.com/office/powerpoint/2010/main" val="81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What forces establish prices and what gets produced and bought?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50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41525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Explain what this cartoon is illustrating regarding supply and demand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Prices are established by supply and demand. When a good is scarce demand is high and people are willing to pay more for it </a:t>
            </a:r>
          </a:p>
        </p:txBody>
      </p:sp>
    </p:spTree>
    <p:extLst>
      <p:ext uri="{BB962C8B-B14F-4D97-AF65-F5344CB8AC3E}">
        <p14:creationId xmlns:p14="http://schemas.microsoft.com/office/powerpoint/2010/main" val="6660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6.5 – Competition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This terms refers to when all the market share and influence is controlled by one firm – this is the absence of competition</a:t>
            </a:r>
          </a:p>
        </p:txBody>
      </p:sp>
    </p:spTree>
    <p:extLst>
      <p:ext uri="{BB962C8B-B14F-4D97-AF65-F5344CB8AC3E}">
        <p14:creationId xmlns:p14="http://schemas.microsoft.com/office/powerpoint/2010/main" val="38381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Monopoly </a:t>
            </a:r>
          </a:p>
        </p:txBody>
      </p:sp>
    </p:spTree>
    <p:extLst>
      <p:ext uri="{BB962C8B-B14F-4D97-AF65-F5344CB8AC3E}">
        <p14:creationId xmlns:p14="http://schemas.microsoft.com/office/powerpoint/2010/main" val="6907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are 2 of the 3 reasons why competition is important? </a:t>
            </a:r>
          </a:p>
        </p:txBody>
      </p:sp>
    </p:spTree>
    <p:extLst>
      <p:ext uri="{BB962C8B-B14F-4D97-AF65-F5344CB8AC3E}">
        <p14:creationId xmlns:p14="http://schemas.microsoft.com/office/powerpoint/2010/main" val="427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Lowers price</a:t>
            </a:r>
          </a:p>
          <a:p>
            <a:r>
              <a:rPr lang="en-US" sz="4000" dirty="0"/>
              <a:t>Improves quality</a:t>
            </a:r>
          </a:p>
          <a:p>
            <a:r>
              <a:rPr lang="en-US" sz="4000" dirty="0"/>
              <a:t>Improves efficiency of the market </a:t>
            </a:r>
          </a:p>
        </p:txBody>
      </p:sp>
    </p:spTree>
    <p:extLst>
      <p:ext uri="{BB962C8B-B14F-4D97-AF65-F5344CB8AC3E}">
        <p14:creationId xmlns:p14="http://schemas.microsoft.com/office/powerpoint/2010/main" val="32003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Look at the back of your sheet</a:t>
            </a:r>
          </a:p>
          <a:p>
            <a:r>
              <a:rPr lang="en-US" sz="4400" dirty="0"/>
              <a:t>Graph the shifts in supply you came up with</a:t>
            </a:r>
          </a:p>
          <a:p>
            <a:r>
              <a:rPr lang="en-US" sz="4400" dirty="0"/>
              <a:t>Graph the shifts in demand your consumers came up with </a:t>
            </a:r>
          </a:p>
        </p:txBody>
      </p:sp>
    </p:spTree>
    <p:extLst>
      <p:ext uri="{BB962C8B-B14F-4D97-AF65-F5344CB8AC3E}">
        <p14:creationId xmlns:p14="http://schemas.microsoft.com/office/powerpoint/2010/main" val="41454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 what Perfect Competition is. </a:t>
            </a:r>
          </a:p>
        </p:txBody>
      </p:sp>
    </p:spTree>
    <p:extLst>
      <p:ext uri="{BB962C8B-B14F-4D97-AF65-F5344CB8AC3E}">
        <p14:creationId xmlns:p14="http://schemas.microsoft.com/office/powerpoint/2010/main" val="23338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 competitive firms have the same market share and influence and offer the same product with little to no control over prices</a:t>
            </a:r>
          </a:p>
        </p:txBody>
      </p:sp>
    </p:spTree>
    <p:extLst>
      <p:ext uri="{BB962C8B-B14F-4D97-AF65-F5344CB8AC3E}">
        <p14:creationId xmlns:p14="http://schemas.microsoft.com/office/powerpoint/2010/main" val="21292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 what oligopolistic competition is</a:t>
            </a:r>
          </a:p>
        </p:txBody>
      </p:sp>
    </p:spTree>
    <p:extLst>
      <p:ext uri="{BB962C8B-B14F-4D97-AF65-F5344CB8AC3E}">
        <p14:creationId xmlns:p14="http://schemas.microsoft.com/office/powerpoint/2010/main" val="7332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only a few number of firms have market share and thus control and dominate products and prices </a:t>
            </a:r>
          </a:p>
        </p:txBody>
      </p:sp>
    </p:spTree>
    <p:extLst>
      <p:ext uri="{BB962C8B-B14F-4D97-AF65-F5344CB8AC3E}">
        <p14:creationId xmlns:p14="http://schemas.microsoft.com/office/powerpoint/2010/main" val="11847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 what monopolistic competition is </a:t>
            </a:r>
          </a:p>
        </p:txBody>
      </p:sp>
    </p:spTree>
    <p:extLst>
      <p:ext uri="{BB962C8B-B14F-4D97-AF65-F5344CB8AC3E}">
        <p14:creationId xmlns:p14="http://schemas.microsoft.com/office/powerpoint/2010/main" val="7504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/>
              <a:t>all competitive firms have similar market share yet offer slightly differentiated products at varying prices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the struggle between various producers to win the largest part of a market </a:t>
            </a:r>
          </a:p>
        </p:txBody>
      </p:sp>
    </p:spTree>
    <p:extLst>
      <p:ext uri="{BB962C8B-B14F-4D97-AF65-F5344CB8AC3E}">
        <p14:creationId xmlns:p14="http://schemas.microsoft.com/office/powerpoint/2010/main" val="8733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Competition </a:t>
            </a:r>
          </a:p>
        </p:txBody>
      </p:sp>
    </p:spTree>
    <p:extLst>
      <p:ext uri="{BB962C8B-B14F-4D97-AF65-F5344CB8AC3E}">
        <p14:creationId xmlns:p14="http://schemas.microsoft.com/office/powerpoint/2010/main" val="25233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what type of competition will the consumer use brand loyalty to decide which product to purchase </a:t>
            </a:r>
          </a:p>
        </p:txBody>
      </p:sp>
    </p:spTree>
    <p:extLst>
      <p:ext uri="{BB962C8B-B14F-4D97-AF65-F5344CB8AC3E}">
        <p14:creationId xmlns:p14="http://schemas.microsoft.com/office/powerpoint/2010/main" val="1226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Perfect Competition </a:t>
            </a:r>
          </a:p>
        </p:txBody>
      </p:sp>
    </p:spTree>
    <p:extLst>
      <p:ext uri="{BB962C8B-B14F-4D97-AF65-F5344CB8AC3E}">
        <p14:creationId xmlns:p14="http://schemas.microsoft.com/office/powerpoint/2010/main" val="276345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76284"/>
            <a:ext cx="10363826" cy="3814915"/>
          </a:xfrm>
        </p:spPr>
        <p:txBody>
          <a:bodyPr>
            <a:noAutofit/>
          </a:bodyPr>
          <a:lstStyle/>
          <a:p>
            <a:r>
              <a:rPr lang="en-US" sz="3200" dirty="0" smtClean="0"/>
              <a:t>Take out your 6.5 notes</a:t>
            </a:r>
          </a:p>
          <a:p>
            <a:r>
              <a:rPr lang="en-US" sz="3200" dirty="0" smtClean="0"/>
              <a:t>With your partner try and determine what type of competition each industry would fall under </a:t>
            </a:r>
          </a:p>
          <a:p>
            <a:r>
              <a:rPr lang="en-US" sz="3200" dirty="0" smtClean="0"/>
              <a:t>After </a:t>
            </a:r>
            <a:r>
              <a:rPr lang="en-US" sz="3200" dirty="0" smtClean="0"/>
              <a:t>you discuss we will look at our class data from the “What’s Your Favorite” survey to determine what each industry is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81" y="-80817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Welcome C&amp;E Students!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5549" y="1731368"/>
            <a:ext cx="6434133" cy="4207128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Ask Ms. Peach where to sit</a:t>
            </a:r>
            <a:endParaRPr lang="en-US" sz="3200" b="1" dirty="0"/>
          </a:p>
          <a:p>
            <a:r>
              <a:rPr lang="en-US" sz="2800" dirty="0"/>
              <a:t>Roll Call Question: </a:t>
            </a:r>
            <a:r>
              <a:rPr lang="en-US" sz="2800" b="1" dirty="0"/>
              <a:t>Would you rather always wear 80s clothes or 80s hairstyles?</a:t>
            </a:r>
          </a:p>
          <a:p>
            <a:r>
              <a:rPr lang="en-US" sz="2800" dirty="0"/>
              <a:t>Bell Work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/>
              <a:t>1. Why is competition important</a:t>
            </a:r>
            <a:r>
              <a:rPr lang="en-US" sz="2600" dirty="0" smtClean="0"/>
              <a:t>?</a:t>
            </a:r>
            <a:endParaRPr lang="en-US" sz="2600" dirty="0"/>
          </a:p>
          <a:p>
            <a:pPr lvl="1"/>
            <a:r>
              <a:rPr lang="en-US" sz="2600" dirty="0"/>
              <a:t>2. Provide an example of Monopolistic Competition. Explain why it is </a:t>
            </a:r>
            <a:r>
              <a:rPr lang="en-US" sz="2600" dirty="0" smtClean="0"/>
              <a:t>so</a:t>
            </a:r>
            <a:endParaRPr lang="en-US" sz="2600" dirty="0"/>
          </a:p>
          <a:p>
            <a:pPr lvl="1"/>
            <a:r>
              <a:rPr lang="en-US" sz="2600" dirty="0"/>
              <a:t>3. Provide an example of Oligopolistic Competition. Explain why it is so</a:t>
            </a:r>
            <a:r>
              <a:rPr lang="en-US" sz="2600" dirty="0" smtClean="0"/>
              <a:t>.</a:t>
            </a:r>
            <a:endParaRPr lang="en-US" sz="2600" dirty="0"/>
          </a:p>
          <a:p>
            <a:pPr lvl="1"/>
            <a:r>
              <a:rPr lang="en-US" sz="2600" dirty="0"/>
              <a:t>4. Provide an example of Perfect/Pure Competition. Explain why it is so.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105474" name="Picture 2" descr="http://reallycutehairstyles.com/wp-content/uploads/2014/08/80s-haircuts-and-hairstyles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1597" y="1086511"/>
            <a:ext cx="2141933" cy="2630669"/>
          </a:xfrm>
          <a:prstGeom prst="rect">
            <a:avLst/>
          </a:prstGeom>
          <a:noFill/>
        </p:spPr>
      </p:pic>
      <p:pic>
        <p:nvPicPr>
          <p:cNvPr id="105476" name="Picture 4" descr="http://t0.gstatic.com/images?q=tbn:ANd9GcTLBf6525bxTueSnVidFM3BxFD-eLIa76HHk2aV8cWgJ1mdg80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6852" y="2021894"/>
            <a:ext cx="2208385" cy="2341100"/>
          </a:xfrm>
          <a:prstGeom prst="rect">
            <a:avLst/>
          </a:prstGeom>
          <a:noFill/>
        </p:spPr>
      </p:pic>
      <p:pic>
        <p:nvPicPr>
          <p:cNvPr id="105478" name="Picture 6" descr="http://i222.photobucket.com/albums/dd9/winterheart_photos/80sfash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2892" y="3303447"/>
            <a:ext cx="3080257" cy="2160993"/>
          </a:xfrm>
          <a:prstGeom prst="rect">
            <a:avLst/>
          </a:prstGeom>
          <a:noFill/>
        </p:spPr>
      </p:pic>
      <p:pic>
        <p:nvPicPr>
          <p:cNvPr id="105480" name="Picture 8" descr="http://www.stalkerlab.it/wp-content/uploads/2013/08/acid-wash-jeans-screenshot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447" y="4473046"/>
            <a:ext cx="2590553" cy="2384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9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Unit 6 test Tomorrow!</a:t>
            </a:r>
          </a:p>
          <a:p>
            <a:r>
              <a:rPr lang="en-US" sz="3600" dirty="0" smtClean="0"/>
              <a:t>Budget project parts 11-13 due Monday</a:t>
            </a:r>
          </a:p>
          <a:p>
            <a:r>
              <a:rPr lang="en-US" sz="3600" dirty="0" smtClean="0"/>
              <a:t>Recovery </a:t>
            </a:r>
          </a:p>
          <a:p>
            <a:r>
              <a:rPr lang="en-US" sz="3600" dirty="0" smtClean="0"/>
              <a:t>Students of the unit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38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91032"/>
            <a:ext cx="10363826" cy="38001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have been grouped based on your quiz performance </a:t>
            </a:r>
          </a:p>
          <a:p>
            <a:r>
              <a:rPr lang="en-US" sz="2800" dirty="0" smtClean="0"/>
              <a:t>I will be stopping by to each group to discuss quiz questions and to assist you on the following items </a:t>
            </a:r>
          </a:p>
          <a:p>
            <a:pPr lvl="1"/>
            <a:r>
              <a:rPr lang="en-US" sz="2400" dirty="0" smtClean="0"/>
              <a:t>Circular Flow </a:t>
            </a:r>
          </a:p>
          <a:p>
            <a:pPr lvl="1"/>
            <a:r>
              <a:rPr lang="en-US" sz="2400" dirty="0" smtClean="0"/>
              <a:t>Shifts in Supply &amp; Demand </a:t>
            </a:r>
          </a:p>
          <a:p>
            <a:pPr lvl="1"/>
            <a:r>
              <a:rPr lang="en-US" sz="2400" dirty="0" smtClean="0"/>
              <a:t>Blueprint</a:t>
            </a:r>
          </a:p>
          <a:p>
            <a:pPr lvl="1"/>
            <a:r>
              <a:rPr lang="en-US" sz="2400" dirty="0" smtClean="0"/>
              <a:t>Budget project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8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Trashsketball</a:t>
            </a:r>
            <a:r>
              <a:rPr lang="en-US" dirty="0" smtClean="0"/>
              <a:t> Unit 6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6.1- Intro to Economics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This is the study of how we seek to satisfy needs and wants with limited resources </a:t>
            </a:r>
          </a:p>
        </p:txBody>
      </p:sp>
    </p:spTree>
    <p:extLst>
      <p:ext uri="{BB962C8B-B14F-4D97-AF65-F5344CB8AC3E}">
        <p14:creationId xmlns:p14="http://schemas.microsoft.com/office/powerpoint/2010/main" val="34728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Economics </a:t>
            </a:r>
          </a:p>
        </p:txBody>
      </p:sp>
    </p:spTree>
    <p:extLst>
      <p:ext uri="{BB962C8B-B14F-4D97-AF65-F5344CB8AC3E}">
        <p14:creationId xmlns:p14="http://schemas.microsoft.com/office/powerpoint/2010/main" val="30724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175" y="2234955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Amelia </a:t>
            </a:r>
          </a:p>
          <a:p>
            <a:pPr algn="ctr"/>
            <a:r>
              <a:rPr lang="en-US" dirty="0" smtClean="0"/>
              <a:t>Michael</a:t>
            </a:r>
          </a:p>
          <a:p>
            <a:pPr algn="ctr"/>
            <a:r>
              <a:rPr lang="en-US" dirty="0" smtClean="0"/>
              <a:t>Edison</a:t>
            </a:r>
          </a:p>
          <a:p>
            <a:pPr algn="ctr"/>
            <a:r>
              <a:rPr lang="en-US" dirty="0" err="1" smtClean="0"/>
              <a:t>Avanthi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62829" y="930296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Sud</a:t>
            </a:r>
            <a:endParaRPr lang="en-US" dirty="0" smtClean="0"/>
          </a:p>
          <a:p>
            <a:pPr algn="ctr"/>
            <a:r>
              <a:rPr lang="en-US" dirty="0" smtClean="0"/>
              <a:t>Ashleigh</a:t>
            </a:r>
          </a:p>
          <a:p>
            <a:pPr algn="ctr"/>
            <a:r>
              <a:rPr lang="en-US" dirty="0" smtClean="0"/>
              <a:t>Alex</a:t>
            </a:r>
          </a:p>
          <a:p>
            <a:pPr algn="ctr"/>
            <a:r>
              <a:rPr lang="en-US" dirty="0" smtClean="0"/>
              <a:t>Michelle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310" y="4365525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Rishi </a:t>
            </a:r>
          </a:p>
          <a:p>
            <a:pPr algn="ctr"/>
            <a:r>
              <a:rPr lang="en-US" dirty="0" smtClean="0"/>
              <a:t>Maddie </a:t>
            </a:r>
          </a:p>
          <a:p>
            <a:pPr algn="ctr"/>
            <a:r>
              <a:rPr lang="en-US" dirty="0" smtClean="0"/>
              <a:t>Evie</a:t>
            </a:r>
          </a:p>
          <a:p>
            <a:pPr algn="ctr"/>
            <a:r>
              <a:rPr lang="en-US" dirty="0" smtClean="0"/>
              <a:t>Charlie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62830" y="3443751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Nich</a:t>
            </a:r>
            <a:r>
              <a:rPr lang="en-US" dirty="0" smtClean="0"/>
              <a:t> M. </a:t>
            </a:r>
          </a:p>
          <a:p>
            <a:pPr algn="ctr"/>
            <a:r>
              <a:rPr lang="en-US" dirty="0" smtClean="0"/>
              <a:t>Carson</a:t>
            </a:r>
            <a:endParaRPr lang="en-US" dirty="0"/>
          </a:p>
          <a:p>
            <a:pPr algn="ctr"/>
            <a:r>
              <a:rPr lang="en-US" dirty="0" smtClean="0"/>
              <a:t>Izzy</a:t>
            </a:r>
          </a:p>
          <a:p>
            <a:pPr algn="ctr"/>
            <a:r>
              <a:rPr lang="en-US" dirty="0" smtClean="0"/>
              <a:t>Eli</a:t>
            </a:r>
          </a:p>
          <a:p>
            <a:pPr algn="ctr"/>
            <a:r>
              <a:rPr lang="en-US" dirty="0" err="1" smtClean="0"/>
              <a:t>Melaina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70259" y="634182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Gabby </a:t>
            </a:r>
          </a:p>
          <a:p>
            <a:pPr algn="ctr"/>
            <a:r>
              <a:rPr lang="en-US" dirty="0" smtClean="0"/>
              <a:t>Aryan </a:t>
            </a:r>
          </a:p>
          <a:p>
            <a:pPr algn="ctr"/>
            <a:r>
              <a:rPr lang="en-US" dirty="0" smtClean="0"/>
              <a:t>Jack</a:t>
            </a:r>
          </a:p>
          <a:p>
            <a:pPr algn="ctr"/>
            <a:r>
              <a:rPr lang="en-US" dirty="0" smtClean="0"/>
              <a:t>Nick F.</a:t>
            </a:r>
          </a:p>
          <a:p>
            <a:pPr algn="ctr"/>
            <a:r>
              <a:rPr lang="en-US" dirty="0" smtClean="0"/>
              <a:t>Jackie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70259" y="3443751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Gage </a:t>
            </a:r>
          </a:p>
          <a:p>
            <a:pPr algn="ctr"/>
            <a:r>
              <a:rPr lang="en-US" dirty="0" smtClean="0"/>
              <a:t>Jenna </a:t>
            </a:r>
          </a:p>
          <a:p>
            <a:pPr algn="ctr"/>
            <a:r>
              <a:rPr lang="en-US" dirty="0" smtClean="0"/>
              <a:t>Anna Marie</a:t>
            </a:r>
          </a:p>
          <a:p>
            <a:pPr algn="ctr"/>
            <a:r>
              <a:rPr lang="en-US" dirty="0" smtClean="0"/>
              <a:t>Ashley </a:t>
            </a:r>
          </a:p>
          <a:p>
            <a:pPr algn="ctr"/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0258" y="104385"/>
            <a:ext cx="1902541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Megan</a:t>
            </a:r>
          </a:p>
          <a:p>
            <a:pPr algn="ctr"/>
            <a:r>
              <a:rPr lang="en-US" dirty="0" smtClean="0"/>
              <a:t>Ali</a:t>
            </a:r>
          </a:p>
          <a:p>
            <a:pPr algn="ctr"/>
            <a:r>
              <a:rPr lang="en-US" dirty="0" smtClean="0"/>
              <a:t>Elijah</a:t>
            </a:r>
          </a:p>
          <a:p>
            <a:pPr algn="ctr"/>
            <a:r>
              <a:rPr lang="en-US" dirty="0" smtClean="0"/>
              <a:t>Amber </a:t>
            </a:r>
          </a:p>
        </p:txBody>
      </p:sp>
    </p:spTree>
    <p:extLst>
      <p:ext uri="{BB962C8B-B14F-4D97-AF65-F5344CB8AC3E}">
        <p14:creationId xmlns:p14="http://schemas.microsoft.com/office/powerpoint/2010/main" val="25198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Explain the difference between needs and wants </a:t>
            </a:r>
          </a:p>
        </p:txBody>
      </p:sp>
    </p:spTree>
    <p:extLst>
      <p:ext uri="{BB962C8B-B14F-4D97-AF65-F5344CB8AC3E}">
        <p14:creationId xmlns:p14="http://schemas.microsoft.com/office/powerpoint/2010/main" val="25778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Needs- necessary for survival</a:t>
            </a:r>
          </a:p>
          <a:p>
            <a:r>
              <a:rPr lang="en-US" sz="3600" dirty="0"/>
              <a:t>Wants- desire not necessary for survival </a:t>
            </a:r>
          </a:p>
        </p:txBody>
      </p:sp>
    </p:spTree>
    <p:extLst>
      <p:ext uri="{BB962C8B-B14F-4D97-AF65-F5344CB8AC3E}">
        <p14:creationId xmlns:p14="http://schemas.microsoft.com/office/powerpoint/2010/main" val="41975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this is the driving force of economics. It means we have limited quantities of resources and unlimited wants </a:t>
            </a:r>
          </a:p>
        </p:txBody>
      </p:sp>
    </p:spTree>
    <p:extLst>
      <p:ext uri="{BB962C8B-B14F-4D97-AF65-F5344CB8AC3E}">
        <p14:creationId xmlns:p14="http://schemas.microsoft.com/office/powerpoint/2010/main" val="34159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Scarcity </a:t>
            </a:r>
          </a:p>
        </p:txBody>
      </p:sp>
    </p:spTree>
    <p:extLst>
      <p:ext uri="{BB962C8B-B14F-4D97-AF65-F5344CB8AC3E}">
        <p14:creationId xmlns:p14="http://schemas.microsoft.com/office/powerpoint/2010/main" val="33040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consumer sovereignty </a:t>
            </a:r>
          </a:p>
        </p:txBody>
      </p:sp>
    </p:spTree>
    <p:extLst>
      <p:ext uri="{BB962C8B-B14F-4D97-AF65-F5344CB8AC3E}">
        <p14:creationId xmlns:p14="http://schemas.microsoft.com/office/powerpoint/2010/main" val="36840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Power of consumers to decide what gets produced </a:t>
            </a:r>
          </a:p>
        </p:txBody>
      </p:sp>
    </p:spTree>
    <p:extLst>
      <p:ext uri="{BB962C8B-B14F-4D97-AF65-F5344CB8AC3E}">
        <p14:creationId xmlns:p14="http://schemas.microsoft.com/office/powerpoint/2010/main" val="23844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Give an example of immediate gratification </a:t>
            </a:r>
          </a:p>
        </p:txBody>
      </p:sp>
    </p:spTree>
    <p:extLst>
      <p:ext uri="{BB962C8B-B14F-4D97-AF65-F5344CB8AC3E}">
        <p14:creationId xmlns:p14="http://schemas.microsoft.com/office/powerpoint/2010/main" val="25349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Ask Ms. Smith </a:t>
            </a:r>
          </a:p>
        </p:txBody>
      </p:sp>
    </p:spTree>
    <p:extLst>
      <p:ext uri="{BB962C8B-B14F-4D97-AF65-F5344CB8AC3E}">
        <p14:creationId xmlns:p14="http://schemas.microsoft.com/office/powerpoint/2010/main" val="26869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the 4 factors of production? </a:t>
            </a:r>
          </a:p>
        </p:txBody>
      </p:sp>
    </p:spTree>
    <p:extLst>
      <p:ext uri="{BB962C8B-B14F-4D97-AF65-F5344CB8AC3E}">
        <p14:creationId xmlns:p14="http://schemas.microsoft.com/office/powerpoint/2010/main" val="27091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Land, labor, capital and entrepreneurship </a:t>
            </a:r>
          </a:p>
        </p:txBody>
      </p:sp>
    </p:spTree>
    <p:extLst>
      <p:ext uri="{BB962C8B-B14F-4D97-AF65-F5344CB8AC3E}">
        <p14:creationId xmlns:p14="http://schemas.microsoft.com/office/powerpoint/2010/main" val="39048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homeroom!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Ask Ms. Peach Where to sit</a:t>
            </a:r>
          </a:p>
          <a:p>
            <a:r>
              <a:rPr lang="en-US" sz="3600" dirty="0" smtClean="0"/>
              <a:t>You need a </a:t>
            </a:r>
            <a:r>
              <a:rPr lang="en-US" sz="3600" dirty="0" err="1" smtClean="0"/>
              <a:t>chromebook</a:t>
            </a:r>
            <a:r>
              <a:rPr lang="en-US" sz="3600" dirty="0" smtClean="0"/>
              <a:t> today!</a:t>
            </a:r>
          </a:p>
          <a:p>
            <a:r>
              <a:rPr lang="en-US" sz="3600" dirty="0" smtClean="0"/>
              <a:t>Have you found a Knight time????</a:t>
            </a:r>
          </a:p>
          <a:p>
            <a:r>
              <a:rPr lang="en-US" sz="3600" dirty="0" smtClean="0"/>
              <a:t>Did you fill out the KT google sheet on </a:t>
            </a:r>
            <a:r>
              <a:rPr lang="en-US" sz="3600" dirty="0" err="1" smtClean="0"/>
              <a:t>ms.</a:t>
            </a:r>
            <a:r>
              <a:rPr lang="en-US" sz="3600" dirty="0" smtClean="0"/>
              <a:t> Peach’s website?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59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difference between white and blue-collar workers?</a:t>
            </a:r>
          </a:p>
        </p:txBody>
      </p:sp>
    </p:spTree>
    <p:extLst>
      <p:ext uri="{BB962C8B-B14F-4D97-AF65-F5344CB8AC3E}">
        <p14:creationId xmlns:p14="http://schemas.microsoft.com/office/powerpoint/2010/main" val="32508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White Collar – high skilled office worker</a:t>
            </a:r>
          </a:p>
          <a:p>
            <a:r>
              <a:rPr lang="en-US" sz="3600" dirty="0"/>
              <a:t>Blue Collar – lower skilled/ manual labor </a:t>
            </a:r>
          </a:p>
        </p:txBody>
      </p:sp>
    </p:spTree>
    <p:extLst>
      <p:ext uri="{BB962C8B-B14F-4D97-AF65-F5344CB8AC3E}">
        <p14:creationId xmlns:p14="http://schemas.microsoft.com/office/powerpoint/2010/main" val="27153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is physical capital different from human capital? </a:t>
            </a:r>
          </a:p>
        </p:txBody>
      </p:sp>
    </p:spTree>
    <p:extLst>
      <p:ext uri="{BB962C8B-B14F-4D97-AF65-F5344CB8AC3E}">
        <p14:creationId xmlns:p14="http://schemas.microsoft.com/office/powerpoint/2010/main" val="30134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Physical – buildings, tools, machines</a:t>
            </a:r>
          </a:p>
          <a:p>
            <a:r>
              <a:rPr lang="en-US" sz="3600" dirty="0"/>
              <a:t>Human – knowledge and skills you gain through education and experience </a:t>
            </a:r>
          </a:p>
        </p:txBody>
      </p:sp>
    </p:spTree>
    <p:extLst>
      <p:ext uri="{BB962C8B-B14F-4D97-AF65-F5344CB8AC3E}">
        <p14:creationId xmlns:p14="http://schemas.microsoft.com/office/powerpoint/2010/main" val="15560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trade-off?</a:t>
            </a:r>
          </a:p>
        </p:txBody>
      </p:sp>
    </p:spTree>
    <p:extLst>
      <p:ext uri="{BB962C8B-B14F-4D97-AF65-F5344CB8AC3E}">
        <p14:creationId xmlns:p14="http://schemas.microsoft.com/office/powerpoint/2010/main" val="4990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process of giving up one desire in order to satisfy another desire</a:t>
            </a:r>
          </a:p>
        </p:txBody>
      </p:sp>
    </p:spTree>
    <p:extLst>
      <p:ext uri="{BB962C8B-B14F-4D97-AF65-F5344CB8AC3E}">
        <p14:creationId xmlns:p14="http://schemas.microsoft.com/office/powerpoint/2010/main" val="21464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an opportunity cost? </a:t>
            </a:r>
          </a:p>
        </p:txBody>
      </p:sp>
    </p:spTree>
    <p:extLst>
      <p:ext uri="{BB962C8B-B14F-4D97-AF65-F5344CB8AC3E}">
        <p14:creationId xmlns:p14="http://schemas.microsoft.com/office/powerpoint/2010/main" val="41252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value of what you gave up in the trade-off </a:t>
            </a:r>
          </a:p>
        </p:txBody>
      </p:sp>
    </p:spTree>
    <p:extLst>
      <p:ext uri="{BB962C8B-B14F-4D97-AF65-F5344CB8AC3E}">
        <p14:creationId xmlns:p14="http://schemas.microsoft.com/office/powerpoint/2010/main" val="2443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6.2 – Labor Unions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do Labor Unions exist? </a:t>
            </a:r>
          </a:p>
        </p:txBody>
      </p:sp>
    </p:spTree>
    <p:extLst>
      <p:ext uri="{BB962C8B-B14F-4D97-AF65-F5344CB8AC3E}">
        <p14:creationId xmlns:p14="http://schemas.microsoft.com/office/powerpoint/2010/main" val="19727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Decorating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My Homeroom always places in the door decorating contest</a:t>
            </a:r>
          </a:p>
          <a:p>
            <a:r>
              <a:rPr lang="en-US" dirty="0" smtClean="0"/>
              <a:t>Past Themes:</a:t>
            </a:r>
          </a:p>
          <a:p>
            <a:pPr lvl="1"/>
            <a:r>
              <a:rPr lang="en-US" dirty="0" smtClean="0"/>
              <a:t>Star Wars </a:t>
            </a:r>
          </a:p>
          <a:p>
            <a:pPr lvl="1"/>
            <a:r>
              <a:rPr lang="en-US" dirty="0" smtClean="0"/>
              <a:t>Night Mare Before Christmas </a:t>
            </a:r>
          </a:p>
          <a:p>
            <a:pPr lvl="1"/>
            <a:r>
              <a:rPr lang="en-US" dirty="0" smtClean="0"/>
              <a:t>Stars in Switzerland </a:t>
            </a:r>
          </a:p>
          <a:p>
            <a:r>
              <a:rPr lang="en-US" dirty="0" smtClean="0"/>
              <a:t>Go to my website – msmithpeach.weebly.com</a:t>
            </a:r>
          </a:p>
          <a:p>
            <a:r>
              <a:rPr lang="en-US" dirty="0" smtClean="0"/>
              <a:t>Go to the Homeroom page, scroll down and vote for our theme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negotiate better pay, benefits and working conditions from employers </a:t>
            </a:r>
          </a:p>
        </p:txBody>
      </p:sp>
    </p:spTree>
    <p:extLst>
      <p:ext uri="{BB962C8B-B14F-4D97-AF65-F5344CB8AC3E}">
        <p14:creationId xmlns:p14="http://schemas.microsoft.com/office/powerpoint/2010/main" val="2813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Gave workers the right to organize, minimum wage, overtime pay and no child labor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	New Deal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These ban mandatory union membership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	Right-to-work laws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when union and company representatives meet periodically to negotiate new labor contracts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	collective bargaining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This person was the author of the Jungle</a:t>
            </a:r>
          </a:p>
        </p:txBody>
      </p:sp>
    </p:spTree>
    <p:extLst>
      <p:ext uri="{BB962C8B-B14F-4D97-AF65-F5344CB8AC3E}">
        <p14:creationId xmlns:p14="http://schemas.microsoft.com/office/powerpoint/2010/main" val="35554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Upton Sinclair </a:t>
            </a:r>
          </a:p>
        </p:txBody>
      </p:sp>
    </p:spTree>
    <p:extLst>
      <p:ext uri="{BB962C8B-B14F-4D97-AF65-F5344CB8AC3E}">
        <p14:creationId xmlns:p14="http://schemas.microsoft.com/office/powerpoint/2010/main" val="12092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2 tools an employer can use against its workers?</a:t>
            </a:r>
          </a:p>
        </p:txBody>
      </p:sp>
    </p:spTree>
    <p:extLst>
      <p:ext uri="{BB962C8B-B14F-4D97-AF65-F5344CB8AC3E}">
        <p14:creationId xmlns:p14="http://schemas.microsoft.com/office/powerpoint/2010/main" val="35194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81" y="-80817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Welcome C&amp;E Students!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7776" y="1746116"/>
            <a:ext cx="6782670" cy="4713677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Sit with your picks a business partner</a:t>
            </a:r>
            <a:endParaRPr lang="en-US" sz="3200" b="1" dirty="0"/>
          </a:p>
          <a:p>
            <a:r>
              <a:rPr lang="en-US" sz="2800" dirty="0"/>
              <a:t>Roll Call Question: </a:t>
            </a:r>
            <a:r>
              <a:rPr lang="en-US" sz="2800" b="1" dirty="0"/>
              <a:t>Would you rather always wear 80s clothes or 80s hairstyles?</a:t>
            </a:r>
          </a:p>
          <a:p>
            <a:r>
              <a:rPr lang="en-US" sz="2800" dirty="0"/>
              <a:t>Bell Work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b="1" dirty="0"/>
              <a:t>1. Why is competition important</a:t>
            </a:r>
            <a:r>
              <a:rPr lang="en-US" sz="2600" b="1" dirty="0" smtClean="0"/>
              <a:t>?</a:t>
            </a:r>
            <a:endParaRPr lang="en-US" sz="2600" b="1" dirty="0"/>
          </a:p>
          <a:p>
            <a:pPr lvl="1"/>
            <a:r>
              <a:rPr lang="en-US" sz="2600" b="1" dirty="0"/>
              <a:t>2. Provide an example of Monopolistic Competition. Explain why it is </a:t>
            </a:r>
            <a:r>
              <a:rPr lang="en-US" sz="2600" b="1" dirty="0" smtClean="0"/>
              <a:t>so</a:t>
            </a:r>
            <a:endParaRPr lang="en-US" sz="2600" b="1" dirty="0"/>
          </a:p>
          <a:p>
            <a:pPr lvl="1"/>
            <a:r>
              <a:rPr lang="en-US" sz="2600" b="1" dirty="0"/>
              <a:t>3. Provide an example of Oligopolistic Competition. Explain why it is so</a:t>
            </a:r>
            <a:r>
              <a:rPr lang="en-US" sz="2600" b="1" dirty="0" smtClean="0"/>
              <a:t>.</a:t>
            </a:r>
            <a:endParaRPr lang="en-US" sz="2600" b="1" dirty="0"/>
          </a:p>
          <a:p>
            <a:pPr lvl="1"/>
            <a:r>
              <a:rPr lang="en-US" sz="2600" b="1" dirty="0"/>
              <a:t>4. Provide an example of Perfect/Pure Competition. Explain why it is so.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105474" name="Picture 2" descr="http://reallycutehairstyles.com/wp-content/uploads/2014/08/80s-haircuts-and-hairstyles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1597" y="1086511"/>
            <a:ext cx="2141933" cy="2630669"/>
          </a:xfrm>
          <a:prstGeom prst="rect">
            <a:avLst/>
          </a:prstGeom>
          <a:noFill/>
        </p:spPr>
      </p:pic>
      <p:pic>
        <p:nvPicPr>
          <p:cNvPr id="105476" name="Picture 4" descr="http://t0.gstatic.com/images?q=tbn:ANd9GcTLBf6525bxTueSnVidFM3BxFD-eLIa76HHk2aV8cWgJ1mdg80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6852" y="2021894"/>
            <a:ext cx="2208385" cy="2341100"/>
          </a:xfrm>
          <a:prstGeom prst="rect">
            <a:avLst/>
          </a:prstGeom>
          <a:noFill/>
        </p:spPr>
      </p:pic>
      <p:pic>
        <p:nvPicPr>
          <p:cNvPr id="105478" name="Picture 6" descr="http://i222.photobucket.com/albums/dd9/winterheart_photos/80sfash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2892" y="3303447"/>
            <a:ext cx="3080257" cy="2160993"/>
          </a:xfrm>
          <a:prstGeom prst="rect">
            <a:avLst/>
          </a:prstGeom>
          <a:noFill/>
        </p:spPr>
      </p:pic>
      <p:pic>
        <p:nvPicPr>
          <p:cNvPr id="105480" name="Picture 8" descr="http://www.stalkerlab.it/wp-content/uploads/2013/08/acid-wash-jeans-screenshot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447" y="4473046"/>
            <a:ext cx="2590553" cy="2384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Lockout</a:t>
            </a:r>
          </a:p>
          <a:p>
            <a:r>
              <a:rPr lang="en-US" sz="3200" dirty="0"/>
              <a:t>Injunction</a:t>
            </a:r>
          </a:p>
        </p:txBody>
      </p:sp>
    </p:spTree>
    <p:extLst>
      <p:ext uri="{BB962C8B-B14F-4D97-AF65-F5344CB8AC3E}">
        <p14:creationId xmlns:p14="http://schemas.microsoft.com/office/powerpoint/2010/main" val="17726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645163" cy="34241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Analyze what is happening in this cartoon</a:t>
            </a:r>
            <a:endParaRPr lang="en-US" sz="3600" dirty="0"/>
          </a:p>
        </p:txBody>
      </p:sp>
      <p:pic>
        <p:nvPicPr>
          <p:cNvPr id="1026" name="Picture 2" descr="http://content4.bestthinking.com/s/1/thinkers/5983/images/8cc65d00-be2b-408c-9d62-ac0c22da2fc6_9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877" y="1793816"/>
            <a:ext cx="6851335" cy="4972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5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Chicago teachers on strike, demanding better pay</a:t>
            </a:r>
          </a:p>
        </p:txBody>
      </p:sp>
    </p:spTree>
    <p:extLst>
      <p:ext uri="{BB962C8B-B14F-4D97-AF65-F5344CB8AC3E}">
        <p14:creationId xmlns:p14="http://schemas.microsoft.com/office/powerpoint/2010/main" val="8890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6.2 - Circular Flow of Income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26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the circular flow of income who makes the goods and services? </a:t>
            </a:r>
          </a:p>
        </p:txBody>
      </p:sp>
    </p:spTree>
    <p:extLst>
      <p:ext uri="{BB962C8B-B14F-4D97-AF65-F5344CB8AC3E}">
        <p14:creationId xmlns:p14="http://schemas.microsoft.com/office/powerpoint/2010/main" val="4991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Firms (businesses/producers)</a:t>
            </a:r>
          </a:p>
        </p:txBody>
      </p:sp>
    </p:spTree>
    <p:extLst>
      <p:ext uri="{BB962C8B-B14F-4D97-AF65-F5344CB8AC3E}">
        <p14:creationId xmlns:p14="http://schemas.microsoft.com/office/powerpoint/2010/main" val="187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Where in the circular flow of income can you find land, labor, capital and entrepreneurship?</a:t>
            </a:r>
          </a:p>
        </p:txBody>
      </p:sp>
    </p:spTree>
    <p:extLst>
      <p:ext uri="{BB962C8B-B14F-4D97-AF65-F5344CB8AC3E}">
        <p14:creationId xmlns:p14="http://schemas.microsoft.com/office/powerpoint/2010/main" val="29427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Factor Market </a:t>
            </a:r>
          </a:p>
        </p:txBody>
      </p:sp>
    </p:spTree>
    <p:extLst>
      <p:ext uri="{BB962C8B-B14F-4D97-AF65-F5344CB8AC3E}">
        <p14:creationId xmlns:p14="http://schemas.microsoft.com/office/powerpoint/2010/main" val="20536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can’t the US truly be called a Free-Market Economy? </a:t>
            </a:r>
          </a:p>
        </p:txBody>
      </p:sp>
    </p:spTree>
    <p:extLst>
      <p:ext uri="{BB962C8B-B14F-4D97-AF65-F5344CB8AC3E}">
        <p14:creationId xmlns:p14="http://schemas.microsoft.com/office/powerpoint/2010/main" val="11237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We have some government intervention in our economy </a:t>
            </a:r>
          </a:p>
        </p:txBody>
      </p:sp>
    </p:spTree>
    <p:extLst>
      <p:ext uri="{BB962C8B-B14F-4D97-AF65-F5344CB8AC3E}">
        <p14:creationId xmlns:p14="http://schemas.microsoft.com/office/powerpoint/2010/main" val="3050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Unit 6 test Tomorrow!</a:t>
            </a:r>
          </a:p>
          <a:p>
            <a:r>
              <a:rPr lang="en-US" sz="3600" dirty="0" smtClean="0"/>
              <a:t>Budget project parts 11-13 due Monday</a:t>
            </a:r>
          </a:p>
          <a:p>
            <a:r>
              <a:rPr lang="en-US" sz="3600" dirty="0" smtClean="0"/>
              <a:t>Recovery </a:t>
            </a:r>
          </a:p>
          <a:p>
            <a:r>
              <a:rPr lang="en-US" sz="3600" dirty="0" smtClean="0"/>
              <a:t>Students of the unit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55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exchange occurs in the factor Market?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49770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Income is exchanged for Factors of production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4215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government subsidy?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1141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Financial capital ($) from the government going to a business to aid in production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5647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 household receive from the government in exchange for paying taxes?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90445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Entitlements &amp; Services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67335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6.4 –Supply &amp; Demand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This is the desire to own something and the ability to pay for it</a:t>
            </a:r>
          </a:p>
        </p:txBody>
      </p:sp>
    </p:spTree>
    <p:extLst>
      <p:ext uri="{BB962C8B-B14F-4D97-AF65-F5344CB8AC3E}">
        <p14:creationId xmlns:p14="http://schemas.microsoft.com/office/powerpoint/2010/main" val="14984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Demand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53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occurs when demand exceeds supply, it usually means that the price is too low</a:t>
            </a:r>
          </a:p>
        </p:txBody>
      </p:sp>
    </p:spTree>
    <p:extLst>
      <p:ext uri="{BB962C8B-B14F-4D97-AF65-F5344CB8AC3E}">
        <p14:creationId xmlns:p14="http://schemas.microsoft.com/office/powerpoint/2010/main" val="9773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76284"/>
            <a:ext cx="10363826" cy="3814915"/>
          </a:xfrm>
        </p:spPr>
        <p:txBody>
          <a:bodyPr>
            <a:noAutofit/>
          </a:bodyPr>
          <a:lstStyle/>
          <a:p>
            <a:r>
              <a:rPr lang="en-US" sz="3200" dirty="0" smtClean="0"/>
              <a:t>Take out your 6.5 notes</a:t>
            </a:r>
          </a:p>
          <a:p>
            <a:r>
              <a:rPr lang="en-US" sz="3200" dirty="0" smtClean="0"/>
              <a:t>With your partner try and determine what type of competition each industry would fall under </a:t>
            </a:r>
          </a:p>
          <a:p>
            <a:r>
              <a:rPr lang="en-US" sz="3200" dirty="0" smtClean="0"/>
              <a:t>After </a:t>
            </a:r>
            <a:r>
              <a:rPr lang="en-US" sz="3200" dirty="0" smtClean="0"/>
              <a:t>you discuss we will look at our class data from the “What’s Your Favorite” survey to determine what each industry is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28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Shortage </a:t>
            </a:r>
          </a:p>
        </p:txBody>
      </p:sp>
    </p:spTree>
    <p:extLst>
      <p:ext uri="{BB962C8B-B14F-4D97-AF65-F5344CB8AC3E}">
        <p14:creationId xmlns:p14="http://schemas.microsoft.com/office/powerpoint/2010/main" val="8467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law of demand?</a:t>
            </a:r>
          </a:p>
        </p:txBody>
      </p:sp>
    </p:spTree>
    <p:extLst>
      <p:ext uri="{BB962C8B-B14F-4D97-AF65-F5344CB8AC3E}">
        <p14:creationId xmlns:p14="http://schemas.microsoft.com/office/powerpoint/2010/main" val="13495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When a good’s price is lower, consumers will buy more of it. When the price is higher, consumers will buy less of it. </a:t>
            </a:r>
          </a:p>
        </p:txBody>
      </p:sp>
    </p:spTree>
    <p:extLst>
      <p:ext uri="{BB962C8B-B14F-4D97-AF65-F5344CB8AC3E}">
        <p14:creationId xmlns:p14="http://schemas.microsoft.com/office/powerpoint/2010/main" val="28400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This terms refers to the amount of goods available</a:t>
            </a:r>
          </a:p>
        </p:txBody>
      </p:sp>
    </p:spTree>
    <p:extLst>
      <p:ext uri="{BB962C8B-B14F-4D97-AF65-F5344CB8AC3E}">
        <p14:creationId xmlns:p14="http://schemas.microsoft.com/office/powerpoint/2010/main" val="12096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Supply </a:t>
            </a:r>
          </a:p>
        </p:txBody>
      </p:sp>
    </p:spTree>
    <p:extLst>
      <p:ext uri="{BB962C8B-B14F-4D97-AF65-F5344CB8AC3E}">
        <p14:creationId xmlns:p14="http://schemas.microsoft.com/office/powerpoint/2010/main" val="36557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What are the 5 Demand Shifters? </a:t>
            </a:r>
          </a:p>
        </p:txBody>
      </p:sp>
    </p:spTree>
    <p:extLst>
      <p:ext uri="{BB962C8B-B14F-4D97-AF65-F5344CB8AC3E}">
        <p14:creationId xmlns:p14="http://schemas.microsoft.com/office/powerpoint/2010/main" val="7365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Buyers (# of)</a:t>
            </a:r>
          </a:p>
          <a:p>
            <a:r>
              <a:rPr lang="en-US" dirty="0" smtClean="0"/>
              <a:t>Income changes </a:t>
            </a:r>
          </a:p>
          <a:p>
            <a:r>
              <a:rPr lang="en-US" dirty="0" smtClean="0"/>
              <a:t>Tastes changing </a:t>
            </a:r>
          </a:p>
          <a:p>
            <a:r>
              <a:rPr lang="en-US" dirty="0" smtClean="0"/>
              <a:t>Expectations of the consumer </a:t>
            </a:r>
          </a:p>
          <a:p>
            <a:r>
              <a:rPr lang="en-US" dirty="0" smtClean="0"/>
              <a:t>Related goods </a:t>
            </a:r>
          </a:p>
          <a:p>
            <a:pPr lvl="1"/>
            <a:r>
              <a:rPr lang="en-US" dirty="0" smtClean="0"/>
              <a:t>Substitutes </a:t>
            </a:r>
          </a:p>
          <a:p>
            <a:pPr lvl="1"/>
            <a:r>
              <a:rPr lang="en-US" dirty="0" smtClean="0"/>
              <a:t>Compliments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higher the price, the larger the quantity produced. As the price falls, quantity of supply falls.</a:t>
            </a:r>
          </a:p>
        </p:txBody>
      </p:sp>
    </p:spTree>
    <p:extLst>
      <p:ext uri="{BB962C8B-B14F-4D97-AF65-F5344CB8AC3E}">
        <p14:creationId xmlns:p14="http://schemas.microsoft.com/office/powerpoint/2010/main" val="29581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Law of Supply </a:t>
            </a:r>
          </a:p>
        </p:txBody>
      </p:sp>
    </p:spTree>
    <p:extLst>
      <p:ext uri="{BB962C8B-B14F-4D97-AF65-F5344CB8AC3E}">
        <p14:creationId xmlns:p14="http://schemas.microsoft.com/office/powerpoint/2010/main" val="1743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quantity demand and quantity supplied are at the same price then they reach an </a:t>
            </a:r>
          </a:p>
        </p:txBody>
      </p:sp>
    </p:spTree>
    <p:extLst>
      <p:ext uri="{BB962C8B-B14F-4D97-AF65-F5344CB8AC3E}">
        <p14:creationId xmlns:p14="http://schemas.microsoft.com/office/powerpoint/2010/main" val="29588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726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83376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165844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61122213"/>
                    </a:ext>
                  </a:extLst>
                </a:gridCol>
              </a:tblGrid>
              <a:tr h="403412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Block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Block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397356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Pizzeria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Sally &amp; Shreya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97712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Grocery</a:t>
                      </a:r>
                      <a:r>
                        <a:rPr lang="en-US" b="1" baseline="0" dirty="0" smtClean="0"/>
                        <a:t> Store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Caitlin &amp; Camryn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Roman</a:t>
                      </a:r>
                      <a:r>
                        <a:rPr lang="en-US" baseline="0" dirty="0" smtClean="0"/>
                        <a:t> &amp; Alex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23075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Fruit</a:t>
                      </a:r>
                      <a:r>
                        <a:rPr lang="en-US" b="1" baseline="0" dirty="0" smtClean="0"/>
                        <a:t> Orchard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Harrison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Kathryn &amp; Jack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361270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Frozen Yogurt</a:t>
                      </a:r>
                      <a:r>
                        <a:rPr lang="en-US" b="1" baseline="0" dirty="0" smtClean="0"/>
                        <a:t> Shop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Jacob &amp; Sam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40267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Florist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Grace,</a:t>
                      </a:r>
                      <a:r>
                        <a:rPr lang="en-US" baseline="0" dirty="0" smtClean="0"/>
                        <a:t> Anna </a:t>
                      </a:r>
                      <a:r>
                        <a:rPr lang="en-US" baseline="0" dirty="0" err="1" smtClean="0"/>
                        <a:t>Gayatri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108088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Butcher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Nick &amp; Camden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57555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Music Label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Spencer &amp; 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98609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Tattoo Shop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Mack &amp; Ravi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Emme</a:t>
                      </a:r>
                      <a:r>
                        <a:rPr lang="en-US" baseline="0" dirty="0" smtClean="0"/>
                        <a:t> &amp; Liz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74934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 Truck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Jake &amp; Parker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Mahith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Gokul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77315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Coffee Shop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Nadia &amp; Emily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Hope &amp; Maddie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343572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Bakery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Cathy &amp; Bella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Ananya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Srav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59242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Koushik</a:t>
                      </a:r>
                      <a:r>
                        <a:rPr lang="en-US" dirty="0" smtClean="0"/>
                        <a:t> &amp;</a:t>
                      </a:r>
                      <a:r>
                        <a:rPr lang="en-US" baseline="0" dirty="0" smtClean="0"/>
                        <a:t> Aidan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24739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Clothing Store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Joseph &amp; </a:t>
                      </a:r>
                      <a:r>
                        <a:rPr lang="en-US" dirty="0" err="1" smtClean="0"/>
                        <a:t>Gautham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Naomi &amp; </a:t>
                      </a:r>
                      <a:r>
                        <a:rPr lang="en-US" dirty="0" err="1" smtClean="0"/>
                        <a:t>Ritcha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87553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Jewelry Store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Jonathan &amp; Will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Ryan &amp; Shawn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58391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Movie</a:t>
                      </a:r>
                      <a:r>
                        <a:rPr lang="en-US" b="1" baseline="0" dirty="0" smtClean="0"/>
                        <a:t> Theater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Kaitlin &amp; Sophia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Chris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015955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Barber</a:t>
                      </a:r>
                      <a:r>
                        <a:rPr lang="en-US" b="1" baseline="0" dirty="0" smtClean="0"/>
                        <a:t> Shop/ Beauty Parlor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Grant &amp; Mani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Jake &amp; Zach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676522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Candy Store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Taylor &amp; Bash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58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9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/>
              <a:t> Equilibrium </a:t>
            </a:r>
          </a:p>
        </p:txBody>
      </p:sp>
    </p:spTree>
    <p:extLst>
      <p:ext uri="{BB962C8B-B14F-4D97-AF65-F5344CB8AC3E}">
        <p14:creationId xmlns:p14="http://schemas.microsoft.com/office/powerpoint/2010/main" val="559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indicates that a good’s price is too high, supply exceeds demand </a:t>
            </a:r>
          </a:p>
        </p:txBody>
      </p:sp>
    </p:spTree>
    <p:extLst>
      <p:ext uri="{BB962C8B-B14F-4D97-AF65-F5344CB8AC3E}">
        <p14:creationId xmlns:p14="http://schemas.microsoft.com/office/powerpoint/2010/main" val="573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Surplus </a:t>
            </a:r>
          </a:p>
        </p:txBody>
      </p:sp>
    </p:spTree>
    <p:extLst>
      <p:ext uri="{BB962C8B-B14F-4D97-AF65-F5344CB8AC3E}">
        <p14:creationId xmlns:p14="http://schemas.microsoft.com/office/powerpoint/2010/main" val="36504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Give an example of substitute goods</a:t>
            </a:r>
          </a:p>
        </p:txBody>
      </p:sp>
    </p:spTree>
    <p:extLst>
      <p:ext uri="{BB962C8B-B14F-4D97-AF65-F5344CB8AC3E}">
        <p14:creationId xmlns:p14="http://schemas.microsoft.com/office/powerpoint/2010/main" val="28523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Ask Ms. Smith </a:t>
            </a:r>
          </a:p>
        </p:txBody>
      </p:sp>
    </p:spTree>
    <p:extLst>
      <p:ext uri="{BB962C8B-B14F-4D97-AF65-F5344CB8AC3E}">
        <p14:creationId xmlns:p14="http://schemas.microsoft.com/office/powerpoint/2010/main" val="26410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Give an example of complimentary goods </a:t>
            </a:r>
          </a:p>
        </p:txBody>
      </p:sp>
    </p:spTree>
    <p:extLst>
      <p:ext uri="{BB962C8B-B14F-4D97-AF65-F5344CB8AC3E}">
        <p14:creationId xmlns:p14="http://schemas.microsoft.com/office/powerpoint/2010/main" val="6254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Ask Ms. Smith </a:t>
            </a:r>
          </a:p>
        </p:txBody>
      </p:sp>
    </p:spTree>
    <p:extLst>
      <p:ext uri="{BB962C8B-B14F-4D97-AF65-F5344CB8AC3E}">
        <p14:creationId xmlns:p14="http://schemas.microsoft.com/office/powerpoint/2010/main" val="24896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are the 6 Supply Shifters? </a:t>
            </a:r>
          </a:p>
        </p:txBody>
      </p:sp>
    </p:spTree>
    <p:extLst>
      <p:ext uri="{BB962C8B-B14F-4D97-AF65-F5344CB8AC3E}">
        <p14:creationId xmlns:p14="http://schemas.microsoft.com/office/powerpoint/2010/main" val="25322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Subsidies/taxes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Other Goods</a:t>
            </a:r>
          </a:p>
          <a:p>
            <a:r>
              <a:rPr lang="en-US" dirty="0" smtClean="0"/>
              <a:t>Number of buyers </a:t>
            </a:r>
          </a:p>
          <a:p>
            <a:r>
              <a:rPr lang="en-US" dirty="0" smtClean="0"/>
              <a:t>Expectations of the Producer </a:t>
            </a:r>
          </a:p>
          <a:p>
            <a:r>
              <a:rPr lang="en-US" dirty="0" smtClean="0"/>
              <a:t>Resource Costs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are subsidies? </a:t>
            </a:r>
          </a:p>
        </p:txBody>
      </p:sp>
    </p:spTree>
    <p:extLst>
      <p:ext uri="{BB962C8B-B14F-4D97-AF65-F5344CB8AC3E}">
        <p14:creationId xmlns:p14="http://schemas.microsoft.com/office/powerpoint/2010/main" val="9946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First You are Producers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88274" y="2323653"/>
            <a:ext cx="10607040" cy="407714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Your group has now selected a business. Give it a name!</a:t>
            </a:r>
          </a:p>
          <a:p>
            <a:r>
              <a:rPr lang="en-US" sz="3600" dirty="0"/>
              <a:t>Now describe the factors of production you will need to create the goods/services (Land, Labor &amp; Capital)</a:t>
            </a:r>
          </a:p>
          <a:p>
            <a:r>
              <a:rPr lang="en-US" sz="3600" dirty="0"/>
              <a:t>You will then explain how your supply could </a:t>
            </a:r>
            <a:r>
              <a:rPr lang="en-US" sz="3600" b="1" dirty="0"/>
              <a:t>increase OR decrease </a:t>
            </a:r>
            <a:r>
              <a:rPr lang="en-US" sz="3600" dirty="0"/>
              <a:t>using the STONER acronym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government money given to help production </a:t>
            </a:r>
          </a:p>
        </p:txBody>
      </p:sp>
    </p:spTree>
    <p:extLst>
      <p:ext uri="{BB962C8B-B14F-4D97-AF65-F5344CB8AC3E}">
        <p14:creationId xmlns:p14="http://schemas.microsoft.com/office/powerpoint/2010/main" val="14069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655178"/>
            <a:ext cx="4323806" cy="3424107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What would occur if Coke decided to lower the price of a liter of soda to $1?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457" y="1909960"/>
            <a:ext cx="6164800" cy="46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Shortage of coke </a:t>
            </a:r>
          </a:p>
        </p:txBody>
      </p:sp>
    </p:spTree>
    <p:extLst>
      <p:ext uri="{BB962C8B-B14F-4D97-AF65-F5344CB8AC3E}">
        <p14:creationId xmlns:p14="http://schemas.microsoft.com/office/powerpoint/2010/main" val="30223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3510" y="1519341"/>
            <a:ext cx="4676502" cy="41449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What would occur on a graph (Depicting coke sales) is suddenly the cost of Pepsi rises?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77" y="1969357"/>
            <a:ext cx="6054289" cy="46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demand of coke will increase – change in price of substitutes </a:t>
            </a:r>
          </a:p>
        </p:txBody>
      </p:sp>
    </p:spTree>
    <p:extLst>
      <p:ext uri="{BB962C8B-B14F-4D97-AF65-F5344CB8AC3E}">
        <p14:creationId xmlns:p14="http://schemas.microsoft.com/office/powerpoint/2010/main" val="19999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35" y="0"/>
            <a:ext cx="10364451" cy="1596177"/>
          </a:xfrm>
        </p:spPr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1886" y="1342086"/>
            <a:ext cx="4558937" cy="4928085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What would occur on the graph (Coke Sales) if suddenly there is a study published that claims drinking Coke shorten your lifespan?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0" y="1596177"/>
            <a:ext cx="5926547" cy="45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Demand for Coke decreases – consumer expectations </a:t>
            </a:r>
          </a:p>
        </p:txBody>
      </p:sp>
    </p:spTree>
    <p:extLst>
      <p:ext uri="{BB962C8B-B14F-4D97-AF65-F5344CB8AC3E}">
        <p14:creationId xmlns:p14="http://schemas.microsoft.com/office/powerpoint/2010/main" val="12188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0429" y="1785447"/>
            <a:ext cx="5318851" cy="4144963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 What would occur on the graph if the government suddenly gave coke a subsidy?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26" y="1881246"/>
            <a:ext cx="6001946" cy="45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Supply would increase – government intervention </a:t>
            </a:r>
          </a:p>
        </p:txBody>
      </p:sp>
    </p:spTree>
    <p:extLst>
      <p:ext uri="{BB962C8B-B14F-4D97-AF65-F5344CB8AC3E}">
        <p14:creationId xmlns:p14="http://schemas.microsoft.com/office/powerpoint/2010/main" val="33455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the circular flow of income who provides the labor resources need to make the goods? </a:t>
            </a:r>
          </a:p>
        </p:txBody>
      </p:sp>
    </p:spTree>
    <p:extLst>
      <p:ext uri="{BB962C8B-B14F-4D97-AF65-F5344CB8AC3E}">
        <p14:creationId xmlns:p14="http://schemas.microsoft.com/office/powerpoint/2010/main" val="35424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315</TotalTime>
  <Words>1748</Words>
  <Application>Microsoft Office PowerPoint</Application>
  <PresentationFormat>Widescreen</PresentationFormat>
  <Paragraphs>396</Paragraphs>
  <Slides>119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2" baseType="lpstr">
      <vt:lpstr>Arial</vt:lpstr>
      <vt:lpstr>Tw Cen MT</vt:lpstr>
      <vt:lpstr>Droplet</vt:lpstr>
      <vt:lpstr>PowerPoint Presentation</vt:lpstr>
      <vt:lpstr>PowerPoint Presentation</vt:lpstr>
      <vt:lpstr>Welcome homeroom!</vt:lpstr>
      <vt:lpstr>Door Decorating </vt:lpstr>
      <vt:lpstr>Welcome C&amp;E Students!</vt:lpstr>
      <vt:lpstr>Reminders </vt:lpstr>
      <vt:lpstr>Competition </vt:lpstr>
      <vt:lpstr>PowerPoint Presentation</vt:lpstr>
      <vt:lpstr>First You are Producers</vt:lpstr>
      <vt:lpstr>Now You are Consumers </vt:lpstr>
      <vt:lpstr>Graph It!</vt:lpstr>
      <vt:lpstr>Competition </vt:lpstr>
      <vt:lpstr>Welcome C&amp;E Students!</vt:lpstr>
      <vt:lpstr>Reminders </vt:lpstr>
      <vt:lpstr>Today </vt:lpstr>
      <vt:lpstr>Trashsketball Unit 6 </vt:lpstr>
      <vt:lpstr>6.1- Intro to Economics 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 </vt:lpstr>
      <vt:lpstr>Answer 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6.2 – Labor Unions </vt:lpstr>
      <vt:lpstr>Question </vt:lpstr>
      <vt:lpstr>Answer </vt:lpstr>
      <vt:lpstr>Question</vt:lpstr>
      <vt:lpstr>Answer</vt:lpstr>
      <vt:lpstr>Question </vt:lpstr>
      <vt:lpstr>Answer</vt:lpstr>
      <vt:lpstr>Question</vt:lpstr>
      <vt:lpstr>Answer</vt:lpstr>
      <vt:lpstr>Question </vt:lpstr>
      <vt:lpstr>Answer</vt:lpstr>
      <vt:lpstr>Question</vt:lpstr>
      <vt:lpstr>Answer </vt:lpstr>
      <vt:lpstr>Question</vt:lpstr>
      <vt:lpstr>Answer </vt:lpstr>
      <vt:lpstr>6.2 - Circular Flow of Income</vt:lpstr>
      <vt:lpstr>Question</vt:lpstr>
      <vt:lpstr>Answer </vt:lpstr>
      <vt:lpstr>Question </vt:lpstr>
      <vt:lpstr>Answer </vt:lpstr>
      <vt:lpstr>Question </vt:lpstr>
      <vt:lpstr>Answer </vt:lpstr>
      <vt:lpstr>Question</vt:lpstr>
      <vt:lpstr>Answer </vt:lpstr>
      <vt:lpstr>Question</vt:lpstr>
      <vt:lpstr>Answer </vt:lpstr>
      <vt:lpstr>Question</vt:lpstr>
      <vt:lpstr>Question</vt:lpstr>
      <vt:lpstr>6.4 –Supply &amp; Demand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Question </vt:lpstr>
      <vt:lpstr>Question </vt:lpstr>
      <vt:lpstr>Answer </vt:lpstr>
      <vt:lpstr>Questions </vt:lpstr>
      <vt:lpstr>Answer </vt:lpstr>
      <vt:lpstr>Question</vt:lpstr>
      <vt:lpstr>Answer </vt:lpstr>
      <vt:lpstr>6.5 – Competition </vt:lpstr>
      <vt:lpstr>Question </vt:lpstr>
      <vt:lpstr>Question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  <vt:lpstr>Question </vt:lpstr>
      <vt:lpstr>Answer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Dipietro, Margaret S.</dc:creator>
  <cp:lastModifiedBy>Dipietro, Margaret S.</cp:lastModifiedBy>
  <cp:revision>11</cp:revision>
  <cp:lastPrinted>2017-11-30T11:46:37Z</cp:lastPrinted>
  <dcterms:created xsi:type="dcterms:W3CDTF">2017-11-29T22:43:10Z</dcterms:created>
  <dcterms:modified xsi:type="dcterms:W3CDTF">2017-11-30T15:52:09Z</dcterms:modified>
</cp:coreProperties>
</file>